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5143500" type="screen16x9"/>
  <p:notesSz cx="6858000" cy="9144000"/>
  <p:embeddedFontLst>
    <p:embeddedFont>
      <p:font typeface="Oswald" panose="020B0604020202020204" charset="0"/>
      <p:regular r:id="rId84"/>
      <p:bold r:id="rId85"/>
    </p:embeddedFont>
    <p:embeddedFont>
      <p:font typeface="Playfair Display" panose="020B0604020202020204" charset="0"/>
      <p:regular r:id="rId86"/>
      <p:bold r:id="rId87"/>
      <p:italic r:id="rId88"/>
      <p:boldItalic r:id="rId89"/>
    </p:embeddedFont>
    <p:embeddedFont>
      <p:font typeface="Source Code Pro" panose="020B0604020202020204"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028220a19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028220a1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028220a19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028220a1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028220a19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028220a1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028220a19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028220a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028220a19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028220a1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028220a19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028220a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028220a19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028220a1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028220a19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028220a1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028220a19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028220a1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028220a19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028220a1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028220a1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028220a1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028220a19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028220a1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a3263f4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a3263f4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028220a19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028220a1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028220a1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028220a1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028220a19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028220a1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028220a19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028220a1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028220a19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028220a1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028220a19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028220a19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028220a19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028220a1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028220a19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028220a1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028220a19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028220a1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028220a19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028220a1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028220a19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028220a1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028220a19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028220a1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028220a19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028220a19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028220a19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028220a1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028220a19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028220a1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028220a19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028220a1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028220a19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028220a1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028220a19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028220a19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028220a19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028220a19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028220a1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028220a1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028220a19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028220a1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028220a19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028220a19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028220a19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028220a1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028220a19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028220a19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028220a19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028220a1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28220a19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28220a1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028220a19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7028220a19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028220a19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028220a1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028220a19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7028220a1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028220a19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028220a19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028220a19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028220a1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028220a19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7028220a19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028220a19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028220a19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028220a19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028220a19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028220a19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028220a1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028220a19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7028220a19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028220a19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028220a1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0d750cca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70d750cc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8a3263f42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8a3263f42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1035e346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81035e34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1035e346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1035e346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028220a1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028220a1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13f4136e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13f4136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13f4136e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13f4136e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813f4136e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813f4136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13f4136e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13f4136e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712f8a6d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712f8a6d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12f8a6d1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12f8a6d1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712f8a6d1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712f8a6d1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712f8a6d1c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712f8a6d1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815ec1df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815ec1df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15ec1df5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15ec1df5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028220a19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028220a1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18874cd7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18874cd7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18874cd7f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18874cd7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818874cd7f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818874cd7f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18874cd7f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18874cd7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18874cd7f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818874cd7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818874cd7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818874cd7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18874cd7f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818874cd7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818874cd7f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818874cd7f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818874cd7f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818874cd7f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18874cd7f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18874cd7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028220a1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028220a1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18874cd7f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818874cd7f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18874cd7f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818874cd7f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028220a1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028220a1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Daily Review Topics</a:t>
            </a:r>
            <a:br>
              <a:rPr lang="en"/>
            </a:br>
            <a:r>
              <a:rPr lang="en"/>
              <a:t>Unit 1</a:t>
            </a:r>
            <a:endParaRPr/>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Courtesy of @APBioPenguins</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25" name="Google Shape;125;p22"/>
          <p:cNvSpPr txBox="1">
            <a:spLocks noGrp="1"/>
          </p:cNvSpPr>
          <p:nvPr>
            <p:ph type="body" idx="1"/>
          </p:nvPr>
        </p:nvSpPr>
        <p:spPr>
          <a:xfrm>
            <a:off x="387900" y="15450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bond involves equal sharing of electrons? </a:t>
            </a:r>
            <a:endParaRPr/>
          </a:p>
          <a:p>
            <a:pPr marL="457200" lvl="0" indent="-342900" algn="l" rtl="0">
              <a:spcBef>
                <a:spcPts val="1600"/>
              </a:spcBef>
              <a:spcAft>
                <a:spcPts val="0"/>
              </a:spcAft>
              <a:buSzPts val="1800"/>
              <a:buAutoNum type="alphaUcPeriod"/>
            </a:pPr>
            <a:r>
              <a:rPr lang="en"/>
              <a:t>Polar Covalent</a:t>
            </a:r>
            <a:endParaRPr/>
          </a:p>
          <a:p>
            <a:pPr marL="457200" lvl="0" indent="-342900" algn="l" rtl="0">
              <a:spcBef>
                <a:spcPts val="0"/>
              </a:spcBef>
              <a:spcAft>
                <a:spcPts val="0"/>
              </a:spcAft>
              <a:buSzPts val="1800"/>
              <a:buAutoNum type="alphaUcPeriod"/>
            </a:pPr>
            <a:r>
              <a:rPr lang="en"/>
              <a:t>Nonpolar Covalent</a:t>
            </a:r>
            <a:endParaRPr/>
          </a:p>
        </p:txBody>
      </p:sp>
      <p:pic>
        <p:nvPicPr>
          <p:cNvPr id="126" name="Google Shape;126;p22"/>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32" name="Google Shape;132;p23"/>
          <p:cNvSpPr txBox="1">
            <a:spLocks noGrp="1"/>
          </p:cNvSpPr>
          <p:nvPr>
            <p:ph type="body" idx="1"/>
          </p:nvPr>
        </p:nvSpPr>
        <p:spPr>
          <a:xfrm>
            <a:off x="387900" y="15450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bond involves equal sharing of electrons? </a:t>
            </a:r>
            <a:endParaRPr/>
          </a:p>
          <a:p>
            <a:pPr marL="457200" lvl="0" indent="-342900" algn="l" rtl="0">
              <a:spcBef>
                <a:spcPts val="1600"/>
              </a:spcBef>
              <a:spcAft>
                <a:spcPts val="0"/>
              </a:spcAft>
              <a:buSzPts val="1800"/>
              <a:buAutoNum type="alphaUcPeriod"/>
            </a:pPr>
            <a:r>
              <a:rPr lang="en"/>
              <a:t>Polar Covalent</a:t>
            </a:r>
            <a:endParaRPr/>
          </a:p>
          <a:p>
            <a:pPr marL="457200" lvl="0" indent="-342900" algn="l" rtl="0">
              <a:spcBef>
                <a:spcPts val="0"/>
              </a:spcBef>
              <a:spcAft>
                <a:spcPts val="0"/>
              </a:spcAft>
              <a:buSzPts val="1800"/>
              <a:buAutoNum type="alphaUcPeriod"/>
            </a:pPr>
            <a:r>
              <a:rPr lang="en" b="1"/>
              <a:t>Nonpolar Covalent</a:t>
            </a:r>
            <a:endParaRPr b="1"/>
          </a:p>
        </p:txBody>
      </p:sp>
      <p:pic>
        <p:nvPicPr>
          <p:cNvPr id="133" name="Google Shape;133;p23"/>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39" name="Google Shape;139;p2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effect does a nonpolar bond have on dissolving in water? </a:t>
            </a:r>
            <a:endParaRPr/>
          </a:p>
        </p:txBody>
      </p:sp>
      <p:pic>
        <p:nvPicPr>
          <p:cNvPr id="140" name="Google Shape;140;p24"/>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46" name="Google Shape;146;p2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effect does a nonpolar bond have on dissolving in water? </a:t>
            </a:r>
            <a:endParaRPr/>
          </a:p>
          <a:p>
            <a:pPr marL="0" lvl="0" indent="0" algn="l" rtl="0">
              <a:spcBef>
                <a:spcPts val="1600"/>
              </a:spcBef>
              <a:spcAft>
                <a:spcPts val="1600"/>
              </a:spcAft>
              <a:buNone/>
            </a:pPr>
            <a:r>
              <a:rPr lang="en" b="1"/>
              <a:t>If a bond is nonpolar, it will inhibit dissolving in water. This explains why the fatty acid chains of the phospholipid bilayer are arranged facing one another instead of the extracellular or intracellular space.</a:t>
            </a:r>
            <a:r>
              <a:rPr lang="en" i="1"/>
              <a:t> </a:t>
            </a:r>
            <a:endParaRPr i="1"/>
          </a:p>
        </p:txBody>
      </p:sp>
      <p:pic>
        <p:nvPicPr>
          <p:cNvPr id="147" name="Google Shape;147;p25"/>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53" name="Google Shape;153;p2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How does the polar covalent bond affect dissolving in water? </a:t>
            </a:r>
            <a:endParaRPr/>
          </a:p>
        </p:txBody>
      </p:sp>
      <p:pic>
        <p:nvPicPr>
          <p:cNvPr id="154" name="Google Shape;154;p26"/>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60" name="Google Shape;160;p27"/>
          <p:cNvSpPr txBox="1">
            <a:spLocks noGrp="1"/>
          </p:cNvSpPr>
          <p:nvPr>
            <p:ph type="body" idx="1"/>
          </p:nvPr>
        </p:nvSpPr>
        <p:spPr>
          <a:xfrm>
            <a:off x="311700" y="15450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the polar covalent bond affect dissolving in water? </a:t>
            </a:r>
            <a:endParaRPr/>
          </a:p>
          <a:p>
            <a:pPr marL="0" lvl="0" indent="0" algn="l" rtl="0">
              <a:spcBef>
                <a:spcPts val="1600"/>
              </a:spcBef>
              <a:spcAft>
                <a:spcPts val="1600"/>
              </a:spcAft>
              <a:buNone/>
            </a:pPr>
            <a:r>
              <a:rPr lang="en" b="1"/>
              <a:t>The polar covalent bond allows materials to dissolve in the polar substance (water). We call this hydrophilic. This explains why the phosphate heads (charged) of the phospholipid bilayer will arrange themselves facing the extracellular and intracellular space. </a:t>
            </a:r>
            <a:endParaRPr b="1"/>
          </a:p>
        </p:txBody>
      </p:sp>
      <p:pic>
        <p:nvPicPr>
          <p:cNvPr id="161" name="Google Shape;161;p27"/>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67" name="Google Shape;167;p2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bond is the oxygen/hydrogen bond?</a:t>
            </a:r>
            <a:endParaRPr/>
          </a:p>
          <a:p>
            <a:pPr marL="0" lvl="0" indent="0" algn="l" rtl="0">
              <a:spcBef>
                <a:spcPts val="1600"/>
              </a:spcBef>
              <a:spcAft>
                <a:spcPts val="0"/>
              </a:spcAft>
              <a:buNone/>
            </a:pPr>
            <a:r>
              <a:rPr lang="en"/>
              <a:t>A. Polar Covalent</a:t>
            </a:r>
            <a:endParaRPr/>
          </a:p>
          <a:p>
            <a:pPr marL="0" lvl="0" indent="0" algn="l" rtl="0">
              <a:spcBef>
                <a:spcPts val="1600"/>
              </a:spcBef>
              <a:spcAft>
                <a:spcPts val="1600"/>
              </a:spcAft>
              <a:buNone/>
            </a:pPr>
            <a:r>
              <a:rPr lang="en"/>
              <a:t>B. Nonpolar Covalent</a:t>
            </a:r>
            <a:endParaRPr/>
          </a:p>
        </p:txBody>
      </p:sp>
      <p:pic>
        <p:nvPicPr>
          <p:cNvPr id="168" name="Google Shape;168;p28"/>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74" name="Google Shape;174;p2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bond is the oxygen/hydrogen bond?</a:t>
            </a:r>
            <a:endParaRPr/>
          </a:p>
          <a:p>
            <a:pPr marL="0" lvl="0" indent="0" algn="l" rtl="0">
              <a:spcBef>
                <a:spcPts val="1600"/>
              </a:spcBef>
              <a:spcAft>
                <a:spcPts val="0"/>
              </a:spcAft>
              <a:buNone/>
            </a:pPr>
            <a:r>
              <a:rPr lang="en" b="1"/>
              <a:t>A. Polar Covalent</a:t>
            </a:r>
            <a:endParaRPr b="1"/>
          </a:p>
          <a:p>
            <a:pPr marL="0" lvl="0" indent="0" algn="l" rtl="0">
              <a:spcBef>
                <a:spcPts val="1600"/>
              </a:spcBef>
              <a:spcAft>
                <a:spcPts val="1600"/>
              </a:spcAft>
              <a:buNone/>
            </a:pPr>
            <a:r>
              <a:rPr lang="en"/>
              <a:t>B. Nonpolar Covalent</a:t>
            </a:r>
            <a:endParaRPr/>
          </a:p>
        </p:txBody>
      </p:sp>
      <p:pic>
        <p:nvPicPr>
          <p:cNvPr id="175" name="Google Shape;175;p29"/>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81" name="Google Shape;181;p3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is an ionic bond?</a:t>
            </a:r>
            <a:endParaRPr/>
          </a:p>
        </p:txBody>
      </p:sp>
      <p:pic>
        <p:nvPicPr>
          <p:cNvPr id="182" name="Google Shape;182;p30"/>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88" name="Google Shape;188;p3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an ionic bond?</a:t>
            </a:r>
            <a:endParaRPr/>
          </a:p>
          <a:p>
            <a:pPr marL="0" lvl="0" indent="0" algn="l" rtl="0">
              <a:spcBef>
                <a:spcPts val="1600"/>
              </a:spcBef>
              <a:spcAft>
                <a:spcPts val="1600"/>
              </a:spcAft>
              <a:buNone/>
            </a:pPr>
            <a:r>
              <a:rPr lang="en" b="1"/>
              <a:t>An ionic bond forms when one atom is more electronegative and removes an electron(s) from another atom. This creates ions which are attracted to one another. The ionic bond is the attractive force between the cation (+) and the anion (-).</a:t>
            </a:r>
            <a:r>
              <a:rPr lang="en" i="1"/>
              <a:t> </a:t>
            </a:r>
            <a:endParaRPr i="1"/>
          </a:p>
        </p:txBody>
      </p:sp>
      <p:pic>
        <p:nvPicPr>
          <p:cNvPr id="189" name="Google Shape;189;p31"/>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Atoms, Electrons, Isotopes</a:t>
            </a:r>
            <a:endParaRPr/>
          </a:p>
        </p:txBody>
      </p:sp>
      <p:sp>
        <p:nvSpPr>
          <p:cNvPr id="69" name="Google Shape;69;p1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electrons found? </a:t>
            </a:r>
            <a:endParaRPr/>
          </a:p>
          <a:p>
            <a:pPr marL="0" lvl="0" indent="0" algn="l" rtl="0">
              <a:spcBef>
                <a:spcPts val="1600"/>
              </a:spcBef>
              <a:spcAft>
                <a:spcPts val="1600"/>
              </a:spcAft>
              <a:buNone/>
            </a:pPr>
            <a:r>
              <a:rPr lang="en"/>
              <a:t>A.) In the nucleus</a:t>
            </a:r>
            <a:br>
              <a:rPr lang="en"/>
            </a:br>
            <a:r>
              <a:rPr lang="en"/>
              <a:t>B.) In the energy orbitals surrounding the nucleus</a:t>
            </a:r>
            <a:endParaRPr/>
          </a:p>
        </p:txBody>
      </p:sp>
      <p:pic>
        <p:nvPicPr>
          <p:cNvPr id="70" name="Google Shape;70;p14"/>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95" name="Google Shape;195;p3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of the following is a hydrogen bond?</a:t>
            </a:r>
            <a:endParaRPr/>
          </a:p>
          <a:p>
            <a:pPr marL="457200" lvl="0" indent="-342900" algn="l" rtl="0">
              <a:spcBef>
                <a:spcPts val="1600"/>
              </a:spcBef>
              <a:spcAft>
                <a:spcPts val="0"/>
              </a:spcAft>
              <a:buSzPts val="1800"/>
              <a:buAutoNum type="alphaUcPeriod"/>
            </a:pPr>
            <a:r>
              <a:rPr lang="en"/>
              <a:t>O-H</a:t>
            </a:r>
            <a:endParaRPr/>
          </a:p>
          <a:p>
            <a:pPr marL="457200" lvl="0" indent="-342900" algn="l" rtl="0">
              <a:spcBef>
                <a:spcPts val="0"/>
              </a:spcBef>
              <a:spcAft>
                <a:spcPts val="0"/>
              </a:spcAft>
              <a:buSzPts val="1800"/>
              <a:buAutoNum type="alphaUcPeriod"/>
            </a:pPr>
            <a:r>
              <a:rPr lang="en"/>
              <a:t>C-H</a:t>
            </a:r>
            <a:endParaRPr/>
          </a:p>
          <a:p>
            <a:pPr marL="457200" lvl="0" indent="-342900" algn="l" rtl="0">
              <a:spcBef>
                <a:spcPts val="0"/>
              </a:spcBef>
              <a:spcAft>
                <a:spcPts val="0"/>
              </a:spcAft>
              <a:buSzPts val="1800"/>
              <a:buAutoNum type="alphaUcPeriod"/>
            </a:pPr>
            <a:r>
              <a:rPr lang="en"/>
              <a:t>H and N-H</a:t>
            </a:r>
            <a:endParaRPr/>
          </a:p>
          <a:p>
            <a:pPr marL="457200" lvl="0" indent="-342900" algn="l" rtl="0">
              <a:spcBef>
                <a:spcPts val="0"/>
              </a:spcBef>
              <a:spcAft>
                <a:spcPts val="0"/>
              </a:spcAft>
              <a:buSzPts val="1800"/>
              <a:buAutoNum type="alphaUcPeriod"/>
            </a:pPr>
            <a:r>
              <a:rPr lang="en"/>
              <a:t>H and C-C </a:t>
            </a:r>
            <a:endParaRPr/>
          </a:p>
        </p:txBody>
      </p:sp>
      <p:pic>
        <p:nvPicPr>
          <p:cNvPr id="196" name="Google Shape;196;p32"/>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202" name="Google Shape;202;p3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of the following is a hydrogen bond?</a:t>
            </a:r>
            <a:endParaRPr/>
          </a:p>
          <a:p>
            <a:pPr marL="457200" lvl="0" indent="-342900" algn="l" rtl="0">
              <a:spcBef>
                <a:spcPts val="1600"/>
              </a:spcBef>
              <a:spcAft>
                <a:spcPts val="0"/>
              </a:spcAft>
              <a:buSzPts val="1800"/>
              <a:buAutoNum type="alphaUcPeriod"/>
            </a:pPr>
            <a:r>
              <a:rPr lang="en"/>
              <a:t>O-H</a:t>
            </a:r>
            <a:endParaRPr/>
          </a:p>
          <a:p>
            <a:pPr marL="457200" lvl="0" indent="-342900" algn="l" rtl="0">
              <a:spcBef>
                <a:spcPts val="0"/>
              </a:spcBef>
              <a:spcAft>
                <a:spcPts val="0"/>
              </a:spcAft>
              <a:buSzPts val="1800"/>
              <a:buAutoNum type="alphaUcPeriod"/>
            </a:pPr>
            <a:r>
              <a:rPr lang="en"/>
              <a:t>C-H</a:t>
            </a:r>
            <a:endParaRPr/>
          </a:p>
          <a:p>
            <a:pPr marL="457200" lvl="0" indent="-342900" algn="l" rtl="0">
              <a:spcBef>
                <a:spcPts val="0"/>
              </a:spcBef>
              <a:spcAft>
                <a:spcPts val="0"/>
              </a:spcAft>
              <a:buSzPts val="1800"/>
              <a:buAutoNum type="alphaUcPeriod"/>
            </a:pPr>
            <a:r>
              <a:rPr lang="en" b="1"/>
              <a:t>H and N-H</a:t>
            </a:r>
            <a:endParaRPr b="1"/>
          </a:p>
          <a:p>
            <a:pPr marL="457200" lvl="0" indent="-342900" algn="l" rtl="0">
              <a:spcBef>
                <a:spcPts val="0"/>
              </a:spcBef>
              <a:spcAft>
                <a:spcPts val="0"/>
              </a:spcAft>
              <a:buSzPts val="1800"/>
              <a:buAutoNum type="alphaUcPeriod"/>
            </a:pPr>
            <a:r>
              <a:rPr lang="en"/>
              <a:t>H and C-C </a:t>
            </a:r>
            <a:endParaRPr/>
          </a:p>
        </p:txBody>
      </p:sp>
      <p:pic>
        <p:nvPicPr>
          <p:cNvPr id="203" name="Google Shape;203;p33"/>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 </a:t>
            </a:r>
            <a:endParaRPr/>
          </a:p>
        </p:txBody>
      </p:sp>
      <p:sp>
        <p:nvSpPr>
          <p:cNvPr id="209" name="Google Shape;209;p3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H bonds in DNA? </a:t>
            </a:r>
            <a:endParaRPr/>
          </a:p>
          <a:p>
            <a:pPr marL="457200" lvl="0" indent="-342900" algn="l" rtl="0">
              <a:spcBef>
                <a:spcPts val="1600"/>
              </a:spcBef>
              <a:spcAft>
                <a:spcPts val="0"/>
              </a:spcAft>
              <a:buSzPts val="1800"/>
              <a:buAutoNum type="alphaUcPeriod"/>
            </a:pPr>
            <a:r>
              <a:rPr lang="en"/>
              <a:t>Between sugar and phosphate</a:t>
            </a:r>
            <a:endParaRPr/>
          </a:p>
          <a:p>
            <a:pPr marL="457200" lvl="0" indent="-342900" algn="l" rtl="0">
              <a:spcBef>
                <a:spcPts val="0"/>
              </a:spcBef>
              <a:spcAft>
                <a:spcPts val="0"/>
              </a:spcAft>
              <a:buSzPts val="1800"/>
              <a:buAutoNum type="alphaUcPeriod"/>
            </a:pPr>
            <a:r>
              <a:rPr lang="en"/>
              <a:t>Between oxygen and hydrogen in sugar</a:t>
            </a:r>
            <a:endParaRPr/>
          </a:p>
          <a:p>
            <a:pPr marL="457200" lvl="0" indent="-342900" algn="l" rtl="0">
              <a:spcBef>
                <a:spcPts val="0"/>
              </a:spcBef>
              <a:spcAft>
                <a:spcPts val="0"/>
              </a:spcAft>
              <a:buSzPts val="1800"/>
              <a:buAutoNum type="alphaUcPeriod"/>
            </a:pPr>
            <a:r>
              <a:rPr lang="en"/>
              <a:t>Between nitrogenous base and sugar</a:t>
            </a:r>
            <a:endParaRPr/>
          </a:p>
          <a:p>
            <a:pPr marL="457200" lvl="0" indent="-342900" algn="l" rtl="0">
              <a:spcBef>
                <a:spcPts val="0"/>
              </a:spcBef>
              <a:spcAft>
                <a:spcPts val="0"/>
              </a:spcAft>
              <a:buSzPts val="1800"/>
              <a:buAutoNum type="alphaUcPeriod"/>
            </a:pPr>
            <a:r>
              <a:rPr lang="en"/>
              <a:t>Between nitrogenous bases of two strands</a:t>
            </a:r>
            <a:endParaRPr/>
          </a:p>
        </p:txBody>
      </p:sp>
      <p:pic>
        <p:nvPicPr>
          <p:cNvPr id="210" name="Google Shape;210;p34"/>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 </a:t>
            </a:r>
            <a:endParaRPr/>
          </a:p>
        </p:txBody>
      </p:sp>
      <p:sp>
        <p:nvSpPr>
          <p:cNvPr id="216" name="Google Shape;216;p3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H bonds in DNA? </a:t>
            </a:r>
            <a:endParaRPr/>
          </a:p>
          <a:p>
            <a:pPr marL="457200" lvl="0" indent="-342900" algn="l" rtl="0">
              <a:spcBef>
                <a:spcPts val="1600"/>
              </a:spcBef>
              <a:spcAft>
                <a:spcPts val="0"/>
              </a:spcAft>
              <a:buSzPts val="1800"/>
              <a:buAutoNum type="alphaUcPeriod"/>
            </a:pPr>
            <a:r>
              <a:rPr lang="en"/>
              <a:t>Between sugar and phosphate</a:t>
            </a:r>
            <a:endParaRPr/>
          </a:p>
          <a:p>
            <a:pPr marL="457200" lvl="0" indent="-342900" algn="l" rtl="0">
              <a:spcBef>
                <a:spcPts val="0"/>
              </a:spcBef>
              <a:spcAft>
                <a:spcPts val="0"/>
              </a:spcAft>
              <a:buSzPts val="1800"/>
              <a:buAutoNum type="alphaUcPeriod"/>
            </a:pPr>
            <a:r>
              <a:rPr lang="en"/>
              <a:t>Between oxygen and hydrogen in sugar</a:t>
            </a:r>
            <a:endParaRPr/>
          </a:p>
          <a:p>
            <a:pPr marL="457200" lvl="0" indent="-342900" algn="l" rtl="0">
              <a:spcBef>
                <a:spcPts val="0"/>
              </a:spcBef>
              <a:spcAft>
                <a:spcPts val="0"/>
              </a:spcAft>
              <a:buSzPts val="1800"/>
              <a:buAutoNum type="alphaUcPeriod"/>
            </a:pPr>
            <a:r>
              <a:rPr lang="en"/>
              <a:t>Between nitrogenous base and sugar</a:t>
            </a:r>
            <a:endParaRPr/>
          </a:p>
          <a:p>
            <a:pPr marL="457200" lvl="0" indent="-342900" algn="l" rtl="0">
              <a:spcBef>
                <a:spcPts val="0"/>
              </a:spcBef>
              <a:spcAft>
                <a:spcPts val="0"/>
              </a:spcAft>
              <a:buSzPts val="1800"/>
              <a:buAutoNum type="alphaUcPeriod"/>
            </a:pPr>
            <a:r>
              <a:rPr lang="en" b="1"/>
              <a:t>Between nitrogenous bases of two strands</a:t>
            </a:r>
            <a:endParaRPr b="1"/>
          </a:p>
        </p:txBody>
      </p:sp>
      <p:pic>
        <p:nvPicPr>
          <p:cNvPr id="217" name="Google Shape;217;p35"/>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 </a:t>
            </a:r>
            <a:endParaRPr/>
          </a:p>
        </p:txBody>
      </p:sp>
      <p:sp>
        <p:nvSpPr>
          <p:cNvPr id="223" name="Google Shape;223;p3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level of protein structure are in H bonds?</a:t>
            </a:r>
            <a:endParaRPr/>
          </a:p>
          <a:p>
            <a:pPr marL="457200" lvl="0" indent="-342900" algn="l" rtl="0">
              <a:spcBef>
                <a:spcPts val="1600"/>
              </a:spcBef>
              <a:spcAft>
                <a:spcPts val="0"/>
              </a:spcAft>
              <a:buSzPts val="1800"/>
              <a:buAutoNum type="alphaUcPeriod"/>
            </a:pPr>
            <a:r>
              <a:rPr lang="en"/>
              <a:t>Primary</a:t>
            </a:r>
            <a:endParaRPr/>
          </a:p>
          <a:p>
            <a:pPr marL="457200" lvl="0" indent="-342900" algn="l" rtl="0">
              <a:spcBef>
                <a:spcPts val="0"/>
              </a:spcBef>
              <a:spcAft>
                <a:spcPts val="0"/>
              </a:spcAft>
              <a:buSzPts val="1800"/>
              <a:buAutoNum type="alphaUcPeriod"/>
            </a:pPr>
            <a:r>
              <a:rPr lang="en"/>
              <a:t>Secondary</a:t>
            </a:r>
            <a:endParaRPr/>
          </a:p>
          <a:p>
            <a:pPr marL="457200" lvl="0" indent="-342900" algn="l" rtl="0">
              <a:spcBef>
                <a:spcPts val="0"/>
              </a:spcBef>
              <a:spcAft>
                <a:spcPts val="0"/>
              </a:spcAft>
              <a:buSzPts val="1800"/>
              <a:buAutoNum type="alphaUcPeriod"/>
            </a:pPr>
            <a:r>
              <a:rPr lang="en"/>
              <a:t>Tertiary</a:t>
            </a:r>
            <a:endParaRPr/>
          </a:p>
          <a:p>
            <a:pPr marL="457200" lvl="0" indent="0" algn="l" rtl="0">
              <a:spcBef>
                <a:spcPts val="1600"/>
              </a:spcBef>
              <a:spcAft>
                <a:spcPts val="1600"/>
              </a:spcAft>
              <a:buNone/>
            </a:pPr>
            <a:endParaRPr/>
          </a:p>
        </p:txBody>
      </p:sp>
      <p:pic>
        <p:nvPicPr>
          <p:cNvPr id="224" name="Google Shape;224;p36"/>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 </a:t>
            </a:r>
            <a:endParaRPr/>
          </a:p>
        </p:txBody>
      </p:sp>
      <p:sp>
        <p:nvSpPr>
          <p:cNvPr id="230" name="Google Shape;230;p3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level of protein structure are in H bonds?</a:t>
            </a:r>
            <a:endParaRPr/>
          </a:p>
          <a:p>
            <a:pPr marL="457200" lvl="0" indent="-342900" algn="l" rtl="0">
              <a:spcBef>
                <a:spcPts val="1600"/>
              </a:spcBef>
              <a:spcAft>
                <a:spcPts val="0"/>
              </a:spcAft>
              <a:buSzPts val="1800"/>
              <a:buAutoNum type="alphaUcPeriod"/>
            </a:pPr>
            <a:r>
              <a:rPr lang="en"/>
              <a:t>Primary</a:t>
            </a:r>
            <a:endParaRPr/>
          </a:p>
          <a:p>
            <a:pPr marL="457200" lvl="0" indent="-342900" algn="l" rtl="0">
              <a:spcBef>
                <a:spcPts val="0"/>
              </a:spcBef>
              <a:spcAft>
                <a:spcPts val="0"/>
              </a:spcAft>
              <a:buSzPts val="1800"/>
              <a:buAutoNum type="alphaUcPeriod"/>
            </a:pPr>
            <a:r>
              <a:rPr lang="en" b="1"/>
              <a:t>Secondary</a:t>
            </a:r>
            <a:endParaRPr b="1"/>
          </a:p>
          <a:p>
            <a:pPr marL="457200" lvl="0" indent="-342900" algn="l" rtl="0">
              <a:spcBef>
                <a:spcPts val="0"/>
              </a:spcBef>
              <a:spcAft>
                <a:spcPts val="0"/>
              </a:spcAft>
              <a:buSzPts val="1800"/>
              <a:buAutoNum type="alphaUcPeriod"/>
            </a:pPr>
            <a:r>
              <a:rPr lang="en"/>
              <a:t>Tertiary</a:t>
            </a:r>
            <a:endParaRPr/>
          </a:p>
          <a:p>
            <a:pPr marL="457200" lvl="0" indent="0" algn="l" rtl="0">
              <a:spcBef>
                <a:spcPts val="1600"/>
              </a:spcBef>
              <a:spcAft>
                <a:spcPts val="1600"/>
              </a:spcAft>
              <a:buNone/>
            </a:pPr>
            <a:endParaRPr/>
          </a:p>
        </p:txBody>
      </p:sp>
      <p:pic>
        <p:nvPicPr>
          <p:cNvPr id="231" name="Google Shape;231;p37"/>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37" name="Google Shape;237;p3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bond in a water molecule is…</a:t>
            </a:r>
            <a:endParaRPr/>
          </a:p>
          <a:p>
            <a:pPr marL="457200" lvl="0" indent="-342900" algn="l" rtl="0">
              <a:spcBef>
                <a:spcPts val="1600"/>
              </a:spcBef>
              <a:spcAft>
                <a:spcPts val="0"/>
              </a:spcAft>
              <a:buSzPts val="1800"/>
              <a:buAutoNum type="alphaUcPeriod"/>
            </a:pPr>
            <a:r>
              <a:rPr lang="en"/>
              <a:t>Nonpolar Covalent</a:t>
            </a:r>
            <a:endParaRPr/>
          </a:p>
          <a:p>
            <a:pPr marL="457200" lvl="0" indent="-342900" algn="l" rtl="0">
              <a:spcBef>
                <a:spcPts val="0"/>
              </a:spcBef>
              <a:spcAft>
                <a:spcPts val="0"/>
              </a:spcAft>
              <a:buSzPts val="1800"/>
              <a:buAutoNum type="alphaUcPeriod"/>
            </a:pPr>
            <a:r>
              <a:rPr lang="en"/>
              <a:t>Polar Covalent</a:t>
            </a:r>
            <a:endParaRPr/>
          </a:p>
          <a:p>
            <a:pPr marL="457200" lvl="0" indent="-342900" algn="l" rtl="0">
              <a:spcBef>
                <a:spcPts val="0"/>
              </a:spcBef>
              <a:spcAft>
                <a:spcPts val="0"/>
              </a:spcAft>
              <a:buSzPts val="1800"/>
              <a:buAutoNum type="alphaUcPeriod"/>
            </a:pPr>
            <a:r>
              <a:rPr lang="en"/>
              <a:t>Ionic</a:t>
            </a:r>
            <a:endParaRPr/>
          </a:p>
          <a:p>
            <a:pPr marL="457200" lvl="0" indent="-342900" algn="l" rtl="0">
              <a:spcBef>
                <a:spcPts val="0"/>
              </a:spcBef>
              <a:spcAft>
                <a:spcPts val="0"/>
              </a:spcAft>
              <a:buSzPts val="1800"/>
              <a:buAutoNum type="alphaUcPeriod"/>
            </a:pPr>
            <a:r>
              <a:rPr lang="en"/>
              <a:t>Hydrogen</a:t>
            </a:r>
            <a:endParaRPr/>
          </a:p>
        </p:txBody>
      </p:sp>
      <p:pic>
        <p:nvPicPr>
          <p:cNvPr id="238" name="Google Shape;238;p38"/>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44" name="Google Shape;244;p3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bond in a water molecule is…</a:t>
            </a:r>
            <a:endParaRPr/>
          </a:p>
          <a:p>
            <a:pPr marL="457200" lvl="0" indent="-342900" algn="l" rtl="0">
              <a:spcBef>
                <a:spcPts val="1600"/>
              </a:spcBef>
              <a:spcAft>
                <a:spcPts val="0"/>
              </a:spcAft>
              <a:buSzPts val="1800"/>
              <a:buAutoNum type="alphaUcPeriod"/>
            </a:pPr>
            <a:r>
              <a:rPr lang="en"/>
              <a:t>Nonpolar Covalent</a:t>
            </a:r>
            <a:endParaRPr/>
          </a:p>
          <a:p>
            <a:pPr marL="457200" lvl="0" indent="-342900" algn="l" rtl="0">
              <a:spcBef>
                <a:spcPts val="0"/>
              </a:spcBef>
              <a:spcAft>
                <a:spcPts val="0"/>
              </a:spcAft>
              <a:buSzPts val="1800"/>
              <a:buAutoNum type="alphaUcPeriod"/>
            </a:pPr>
            <a:r>
              <a:rPr lang="en" b="1"/>
              <a:t>Polar Covalent</a:t>
            </a:r>
            <a:endParaRPr b="1"/>
          </a:p>
          <a:p>
            <a:pPr marL="457200" lvl="0" indent="-342900" algn="l" rtl="0">
              <a:spcBef>
                <a:spcPts val="0"/>
              </a:spcBef>
              <a:spcAft>
                <a:spcPts val="0"/>
              </a:spcAft>
              <a:buSzPts val="1800"/>
              <a:buAutoNum type="alphaUcPeriod"/>
            </a:pPr>
            <a:r>
              <a:rPr lang="en"/>
              <a:t>Ionic</a:t>
            </a:r>
            <a:endParaRPr/>
          </a:p>
          <a:p>
            <a:pPr marL="457200" lvl="0" indent="-342900" algn="l" rtl="0">
              <a:spcBef>
                <a:spcPts val="0"/>
              </a:spcBef>
              <a:spcAft>
                <a:spcPts val="0"/>
              </a:spcAft>
              <a:buSzPts val="1800"/>
              <a:buAutoNum type="alphaUcPeriod"/>
            </a:pPr>
            <a:r>
              <a:rPr lang="en"/>
              <a:t>Hydrogen</a:t>
            </a:r>
            <a:endParaRPr/>
          </a:p>
        </p:txBody>
      </p:sp>
      <p:pic>
        <p:nvPicPr>
          <p:cNvPr id="245" name="Google Shape;245;p39"/>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51" name="Google Shape;251;p4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bond between water molecules is…</a:t>
            </a:r>
            <a:endParaRPr/>
          </a:p>
          <a:p>
            <a:pPr marL="457200" lvl="0" indent="-342900" algn="l" rtl="0">
              <a:spcBef>
                <a:spcPts val="1600"/>
              </a:spcBef>
              <a:spcAft>
                <a:spcPts val="0"/>
              </a:spcAft>
              <a:buSzPts val="1800"/>
              <a:buAutoNum type="alphaUcPeriod"/>
            </a:pPr>
            <a:r>
              <a:rPr lang="en"/>
              <a:t>Nonpolar Covalent</a:t>
            </a:r>
            <a:endParaRPr/>
          </a:p>
          <a:p>
            <a:pPr marL="457200" lvl="0" indent="-342900" algn="l" rtl="0">
              <a:spcBef>
                <a:spcPts val="0"/>
              </a:spcBef>
              <a:spcAft>
                <a:spcPts val="0"/>
              </a:spcAft>
              <a:buSzPts val="1800"/>
              <a:buAutoNum type="alphaUcPeriod"/>
            </a:pPr>
            <a:r>
              <a:rPr lang="en"/>
              <a:t>Polar Covalent</a:t>
            </a:r>
            <a:endParaRPr/>
          </a:p>
          <a:p>
            <a:pPr marL="457200" lvl="0" indent="-342900" algn="l" rtl="0">
              <a:spcBef>
                <a:spcPts val="0"/>
              </a:spcBef>
              <a:spcAft>
                <a:spcPts val="0"/>
              </a:spcAft>
              <a:buSzPts val="1800"/>
              <a:buAutoNum type="alphaUcPeriod"/>
            </a:pPr>
            <a:r>
              <a:rPr lang="en"/>
              <a:t>Ionic</a:t>
            </a:r>
            <a:endParaRPr/>
          </a:p>
          <a:p>
            <a:pPr marL="457200" lvl="0" indent="-342900" algn="l" rtl="0">
              <a:spcBef>
                <a:spcPts val="0"/>
              </a:spcBef>
              <a:spcAft>
                <a:spcPts val="0"/>
              </a:spcAft>
              <a:buSzPts val="1800"/>
              <a:buAutoNum type="alphaUcPeriod"/>
            </a:pPr>
            <a:r>
              <a:rPr lang="en"/>
              <a:t>Hydrogen</a:t>
            </a:r>
            <a:endParaRPr/>
          </a:p>
          <a:p>
            <a:pPr marL="457200" lvl="0" indent="0" algn="l" rtl="0">
              <a:spcBef>
                <a:spcPts val="1600"/>
              </a:spcBef>
              <a:spcAft>
                <a:spcPts val="1600"/>
              </a:spcAft>
              <a:buNone/>
            </a:pPr>
            <a:endParaRPr/>
          </a:p>
        </p:txBody>
      </p:sp>
      <p:pic>
        <p:nvPicPr>
          <p:cNvPr id="252" name="Google Shape;252;p40"/>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58" name="Google Shape;258;p4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bond between water molecules is…</a:t>
            </a:r>
            <a:endParaRPr/>
          </a:p>
          <a:p>
            <a:pPr marL="457200" lvl="0" indent="-342900" algn="l" rtl="0">
              <a:spcBef>
                <a:spcPts val="1600"/>
              </a:spcBef>
              <a:spcAft>
                <a:spcPts val="0"/>
              </a:spcAft>
              <a:buSzPts val="1800"/>
              <a:buAutoNum type="alphaUcPeriod"/>
            </a:pPr>
            <a:r>
              <a:rPr lang="en"/>
              <a:t>Nonpolar Covalent</a:t>
            </a:r>
            <a:endParaRPr/>
          </a:p>
          <a:p>
            <a:pPr marL="457200" lvl="0" indent="-342900" algn="l" rtl="0">
              <a:spcBef>
                <a:spcPts val="0"/>
              </a:spcBef>
              <a:spcAft>
                <a:spcPts val="0"/>
              </a:spcAft>
              <a:buSzPts val="1800"/>
              <a:buAutoNum type="alphaUcPeriod"/>
            </a:pPr>
            <a:r>
              <a:rPr lang="en"/>
              <a:t>Polar Covalent</a:t>
            </a:r>
            <a:endParaRPr/>
          </a:p>
          <a:p>
            <a:pPr marL="457200" lvl="0" indent="-342900" algn="l" rtl="0">
              <a:spcBef>
                <a:spcPts val="0"/>
              </a:spcBef>
              <a:spcAft>
                <a:spcPts val="0"/>
              </a:spcAft>
              <a:buSzPts val="1800"/>
              <a:buAutoNum type="alphaUcPeriod"/>
            </a:pPr>
            <a:r>
              <a:rPr lang="en"/>
              <a:t>Ionic</a:t>
            </a:r>
            <a:endParaRPr/>
          </a:p>
          <a:p>
            <a:pPr marL="457200" lvl="0" indent="-342900" algn="l" rtl="0">
              <a:spcBef>
                <a:spcPts val="0"/>
              </a:spcBef>
              <a:spcAft>
                <a:spcPts val="0"/>
              </a:spcAft>
              <a:buSzPts val="1800"/>
              <a:buAutoNum type="alphaUcPeriod"/>
            </a:pPr>
            <a:r>
              <a:rPr lang="en" b="1"/>
              <a:t>Hydrogen</a:t>
            </a:r>
            <a:endParaRPr b="1"/>
          </a:p>
          <a:p>
            <a:pPr marL="457200" lvl="0" indent="0" algn="l" rtl="0">
              <a:spcBef>
                <a:spcPts val="1600"/>
              </a:spcBef>
              <a:spcAft>
                <a:spcPts val="1600"/>
              </a:spcAft>
              <a:buNone/>
            </a:pPr>
            <a:endParaRPr/>
          </a:p>
        </p:txBody>
      </p:sp>
      <p:pic>
        <p:nvPicPr>
          <p:cNvPr id="259" name="Google Shape;259;p41"/>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Atoms, Electrons, Isotopes</a:t>
            </a:r>
            <a:endParaRPr/>
          </a:p>
        </p:txBody>
      </p:sp>
      <p:sp>
        <p:nvSpPr>
          <p:cNvPr id="76" name="Google Shape;76;p1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electrons found? </a:t>
            </a:r>
            <a:endParaRPr/>
          </a:p>
          <a:p>
            <a:pPr marL="0" lvl="0" indent="0" algn="l" rtl="0">
              <a:spcBef>
                <a:spcPts val="1600"/>
              </a:spcBef>
              <a:spcAft>
                <a:spcPts val="1600"/>
              </a:spcAft>
              <a:buNone/>
            </a:pPr>
            <a:r>
              <a:rPr lang="en"/>
              <a:t>A.) In the nucleus</a:t>
            </a:r>
            <a:br>
              <a:rPr lang="en"/>
            </a:br>
            <a:r>
              <a:rPr lang="en"/>
              <a:t>B.) </a:t>
            </a:r>
            <a:r>
              <a:rPr lang="en" b="1"/>
              <a:t>In the energy orbitals surrounding the nu</a:t>
            </a:r>
            <a:r>
              <a:rPr lang="en"/>
              <a:t>cleus</a:t>
            </a:r>
            <a:endParaRPr/>
          </a:p>
        </p:txBody>
      </p:sp>
      <p:pic>
        <p:nvPicPr>
          <p:cNvPr id="77" name="Google Shape;77;p15"/>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65" name="Google Shape;265;p4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How does water move up the vascular tissue in plants?</a:t>
            </a:r>
            <a:endParaRPr/>
          </a:p>
          <a:p>
            <a:pPr marL="0" lvl="0" indent="0" algn="l" rtl="0">
              <a:spcBef>
                <a:spcPts val="1600"/>
              </a:spcBef>
              <a:spcAft>
                <a:spcPts val="1600"/>
              </a:spcAft>
              <a:buNone/>
            </a:pPr>
            <a:endParaRPr/>
          </a:p>
        </p:txBody>
      </p:sp>
      <p:pic>
        <p:nvPicPr>
          <p:cNvPr id="266" name="Google Shape;266;p42"/>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72" name="Google Shape;272;p4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How does water move up the vascular tissue in plants?</a:t>
            </a:r>
            <a:endParaRPr/>
          </a:p>
          <a:p>
            <a:pPr marL="0" lvl="0" indent="0" algn="l" rtl="0">
              <a:spcBef>
                <a:spcPts val="1600"/>
              </a:spcBef>
              <a:spcAft>
                <a:spcPts val="0"/>
              </a:spcAft>
              <a:buNone/>
            </a:pPr>
            <a:r>
              <a:rPr lang="en" i="1"/>
              <a:t>Due to cohesion and adhesion. </a:t>
            </a:r>
            <a:endParaRPr i="1"/>
          </a:p>
          <a:p>
            <a:pPr marL="0" lvl="0" indent="0" algn="l" rtl="0">
              <a:spcBef>
                <a:spcPts val="1600"/>
              </a:spcBef>
              <a:spcAft>
                <a:spcPts val="0"/>
              </a:spcAft>
              <a:buNone/>
            </a:pPr>
            <a:r>
              <a:rPr lang="en" i="1"/>
              <a:t>Cohesion- water attracted to other water molecules</a:t>
            </a:r>
            <a:endParaRPr i="1"/>
          </a:p>
          <a:p>
            <a:pPr marL="0" lvl="0" indent="0" algn="l" rtl="0">
              <a:spcBef>
                <a:spcPts val="1600"/>
              </a:spcBef>
              <a:spcAft>
                <a:spcPts val="1600"/>
              </a:spcAft>
              <a:buNone/>
            </a:pPr>
            <a:r>
              <a:rPr lang="en" i="1"/>
              <a:t>Adhesion - water attracted to other polar substances (think capillary action). </a:t>
            </a:r>
            <a:endParaRPr i="1"/>
          </a:p>
        </p:txBody>
      </p:sp>
      <p:pic>
        <p:nvPicPr>
          <p:cNvPr id="273" name="Google Shape;273;p43"/>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79" name="Google Shape;279;p4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Why is the temperature of coastal regions relatively consistent?</a:t>
            </a:r>
            <a:endParaRPr/>
          </a:p>
        </p:txBody>
      </p:sp>
      <p:pic>
        <p:nvPicPr>
          <p:cNvPr id="280" name="Google Shape;280;p44"/>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86" name="Google Shape;286;p4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Why is the temperature of coastal regions relatively consistent?</a:t>
            </a:r>
            <a:endParaRPr/>
          </a:p>
          <a:p>
            <a:pPr marL="0" lvl="0" indent="0" algn="l" rtl="0">
              <a:spcBef>
                <a:spcPts val="1600"/>
              </a:spcBef>
              <a:spcAft>
                <a:spcPts val="1600"/>
              </a:spcAft>
              <a:buNone/>
            </a:pPr>
            <a:r>
              <a:rPr lang="en" b="1" i="1"/>
              <a:t>It has high specific heat, meaning it can absorb a large amount of heat without a large temperature change. In these regions the water absorbs heat during the day and releases it at night keeping temperatures regulated. </a:t>
            </a:r>
            <a:endParaRPr b="1" i="1"/>
          </a:p>
        </p:txBody>
      </p:sp>
      <p:pic>
        <p:nvPicPr>
          <p:cNvPr id="287" name="Google Shape;287;p45"/>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293" name="Google Shape;293;p4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Which property allows you to keep cool in the summer?</a:t>
            </a:r>
            <a:endParaRPr/>
          </a:p>
          <a:p>
            <a:pPr marL="457200" lvl="0" indent="-342900" algn="l" rtl="0">
              <a:spcBef>
                <a:spcPts val="1600"/>
              </a:spcBef>
              <a:spcAft>
                <a:spcPts val="0"/>
              </a:spcAft>
              <a:buSzPts val="1800"/>
              <a:buAutoNum type="alphaUcPeriod"/>
            </a:pPr>
            <a:r>
              <a:rPr lang="en"/>
              <a:t>Less dense when frozen</a:t>
            </a:r>
            <a:endParaRPr/>
          </a:p>
          <a:p>
            <a:pPr marL="457200" lvl="0" indent="-342900" algn="l" rtl="0">
              <a:spcBef>
                <a:spcPts val="0"/>
              </a:spcBef>
              <a:spcAft>
                <a:spcPts val="0"/>
              </a:spcAft>
              <a:buSzPts val="1800"/>
              <a:buAutoNum type="alphaUcPeriod"/>
            </a:pPr>
            <a:r>
              <a:rPr lang="en"/>
              <a:t>Water is polar</a:t>
            </a:r>
            <a:endParaRPr/>
          </a:p>
          <a:p>
            <a:pPr marL="457200" lvl="0" indent="-342900" algn="l" rtl="0">
              <a:spcBef>
                <a:spcPts val="0"/>
              </a:spcBef>
              <a:spcAft>
                <a:spcPts val="0"/>
              </a:spcAft>
              <a:buSzPts val="1800"/>
              <a:buAutoNum type="alphaUcPeriod"/>
            </a:pPr>
            <a:r>
              <a:rPr lang="en"/>
              <a:t>Cohesion/Adhesion</a:t>
            </a:r>
            <a:endParaRPr/>
          </a:p>
          <a:p>
            <a:pPr marL="457200" lvl="0" indent="-342900" algn="l" rtl="0">
              <a:spcBef>
                <a:spcPts val="0"/>
              </a:spcBef>
              <a:spcAft>
                <a:spcPts val="0"/>
              </a:spcAft>
              <a:buSzPts val="1800"/>
              <a:buAutoNum type="alphaUcPeriod"/>
            </a:pPr>
            <a:r>
              <a:rPr lang="en"/>
              <a:t>Evaporative Cooling</a:t>
            </a:r>
            <a:endParaRPr/>
          </a:p>
        </p:txBody>
      </p:sp>
      <p:pic>
        <p:nvPicPr>
          <p:cNvPr id="294" name="Google Shape;294;p46"/>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00" name="Google Shape;300;p4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Which property allows you to keep cool in the summer?</a:t>
            </a:r>
            <a:endParaRPr/>
          </a:p>
          <a:p>
            <a:pPr marL="457200" lvl="0" indent="-342900" algn="l" rtl="0">
              <a:spcBef>
                <a:spcPts val="1600"/>
              </a:spcBef>
              <a:spcAft>
                <a:spcPts val="0"/>
              </a:spcAft>
              <a:buSzPts val="1800"/>
              <a:buAutoNum type="alphaUcPeriod"/>
            </a:pPr>
            <a:r>
              <a:rPr lang="en"/>
              <a:t>Less dense when frozen</a:t>
            </a:r>
            <a:endParaRPr/>
          </a:p>
          <a:p>
            <a:pPr marL="457200" lvl="0" indent="-342900" algn="l" rtl="0">
              <a:spcBef>
                <a:spcPts val="0"/>
              </a:spcBef>
              <a:spcAft>
                <a:spcPts val="0"/>
              </a:spcAft>
              <a:buSzPts val="1800"/>
              <a:buAutoNum type="alphaUcPeriod"/>
            </a:pPr>
            <a:r>
              <a:rPr lang="en"/>
              <a:t>Water is polar</a:t>
            </a:r>
            <a:endParaRPr/>
          </a:p>
          <a:p>
            <a:pPr marL="457200" lvl="0" indent="-342900" algn="l" rtl="0">
              <a:spcBef>
                <a:spcPts val="0"/>
              </a:spcBef>
              <a:spcAft>
                <a:spcPts val="0"/>
              </a:spcAft>
              <a:buSzPts val="1800"/>
              <a:buAutoNum type="alphaUcPeriod"/>
            </a:pPr>
            <a:r>
              <a:rPr lang="en"/>
              <a:t>Cohesion/Adhesion</a:t>
            </a:r>
            <a:endParaRPr/>
          </a:p>
          <a:p>
            <a:pPr marL="457200" lvl="0" indent="-342900" algn="l" rtl="0">
              <a:spcBef>
                <a:spcPts val="0"/>
              </a:spcBef>
              <a:spcAft>
                <a:spcPts val="0"/>
              </a:spcAft>
              <a:buSzPts val="1800"/>
              <a:buAutoNum type="alphaUcPeriod"/>
            </a:pPr>
            <a:r>
              <a:rPr lang="en" b="1"/>
              <a:t>Evaporative Cooling</a:t>
            </a:r>
            <a:endParaRPr b="1"/>
          </a:p>
        </p:txBody>
      </p:sp>
      <p:pic>
        <p:nvPicPr>
          <p:cNvPr id="301" name="Google Shape;301;p47"/>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07" name="Google Shape;307;p4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What is the relationship between pH and hydrogen ion concentration?</a:t>
            </a:r>
            <a:endParaRPr/>
          </a:p>
        </p:txBody>
      </p:sp>
      <p:pic>
        <p:nvPicPr>
          <p:cNvPr id="308" name="Google Shape;308;p48"/>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14" name="Google Shape;314;p4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What is the relationship between pH and hydrogen ion concentration?</a:t>
            </a:r>
            <a:endParaRPr/>
          </a:p>
          <a:p>
            <a:pPr marL="0" lvl="0" indent="0" algn="l" rtl="0">
              <a:spcBef>
                <a:spcPts val="1600"/>
              </a:spcBef>
              <a:spcAft>
                <a:spcPts val="0"/>
              </a:spcAft>
              <a:buNone/>
            </a:pPr>
            <a:r>
              <a:rPr lang="en"/>
              <a:t>pH = -log[H+]</a:t>
            </a:r>
            <a:endParaRPr/>
          </a:p>
          <a:p>
            <a:pPr marL="0" lvl="0" indent="0" algn="l" rtl="0">
              <a:spcBef>
                <a:spcPts val="1600"/>
              </a:spcBef>
              <a:spcAft>
                <a:spcPts val="1600"/>
              </a:spcAft>
              <a:buNone/>
            </a:pPr>
            <a:r>
              <a:rPr lang="en"/>
              <a:t>As the concentration of hydrogen ions increase, the pH will decrease. </a:t>
            </a:r>
            <a:endParaRPr/>
          </a:p>
        </p:txBody>
      </p:sp>
      <p:pic>
        <p:nvPicPr>
          <p:cNvPr id="315" name="Google Shape;315;p49"/>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21" name="Google Shape;321;p5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If hydrogen ions are pumped into the intermembrane space during electron transport chain, where is the pH the highest?</a:t>
            </a:r>
            <a:endParaRPr/>
          </a:p>
          <a:p>
            <a:pPr marL="457200" lvl="0" indent="-342900" algn="l" rtl="0">
              <a:spcBef>
                <a:spcPts val="1600"/>
              </a:spcBef>
              <a:spcAft>
                <a:spcPts val="0"/>
              </a:spcAft>
              <a:buSzPts val="1800"/>
              <a:buAutoNum type="alphaUcPeriod"/>
            </a:pPr>
            <a:r>
              <a:rPr lang="en"/>
              <a:t>Cytosol</a:t>
            </a:r>
            <a:endParaRPr/>
          </a:p>
          <a:p>
            <a:pPr marL="457200" lvl="0" indent="-342900" algn="l" rtl="0">
              <a:spcBef>
                <a:spcPts val="0"/>
              </a:spcBef>
              <a:spcAft>
                <a:spcPts val="0"/>
              </a:spcAft>
              <a:buSzPts val="1800"/>
              <a:buAutoNum type="alphaUcPeriod"/>
            </a:pPr>
            <a:r>
              <a:rPr lang="en"/>
              <a:t>Matrix</a:t>
            </a:r>
            <a:endParaRPr/>
          </a:p>
          <a:p>
            <a:pPr marL="457200" lvl="0" indent="-342900" algn="l" rtl="0">
              <a:spcBef>
                <a:spcPts val="0"/>
              </a:spcBef>
              <a:spcAft>
                <a:spcPts val="0"/>
              </a:spcAft>
              <a:buSzPts val="1800"/>
              <a:buAutoNum type="alphaUcPeriod"/>
            </a:pPr>
            <a:r>
              <a:rPr lang="en"/>
              <a:t>Intermembrane Space</a:t>
            </a:r>
            <a:endParaRPr/>
          </a:p>
        </p:txBody>
      </p:sp>
      <p:pic>
        <p:nvPicPr>
          <p:cNvPr id="322" name="Google Shape;322;p50"/>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28" name="Google Shape;328;p5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If hydrogen ions are pumped into the intermembrane space during electron transport chain, where is the pH the highest?</a:t>
            </a:r>
            <a:endParaRPr/>
          </a:p>
          <a:p>
            <a:pPr marL="457200" lvl="0" indent="-342900" algn="l" rtl="0">
              <a:spcBef>
                <a:spcPts val="1600"/>
              </a:spcBef>
              <a:spcAft>
                <a:spcPts val="0"/>
              </a:spcAft>
              <a:buSzPts val="1800"/>
              <a:buAutoNum type="alphaUcPeriod"/>
            </a:pPr>
            <a:r>
              <a:rPr lang="en"/>
              <a:t>Cytosol</a:t>
            </a:r>
            <a:endParaRPr/>
          </a:p>
          <a:p>
            <a:pPr marL="457200" lvl="0" indent="-342900" algn="l" rtl="0">
              <a:spcBef>
                <a:spcPts val="0"/>
              </a:spcBef>
              <a:spcAft>
                <a:spcPts val="0"/>
              </a:spcAft>
              <a:buSzPts val="1800"/>
              <a:buAutoNum type="alphaUcPeriod"/>
            </a:pPr>
            <a:r>
              <a:rPr lang="en" b="1"/>
              <a:t>Matrix</a:t>
            </a:r>
            <a:endParaRPr b="1"/>
          </a:p>
          <a:p>
            <a:pPr marL="457200" lvl="0" indent="-342900" algn="l" rtl="0">
              <a:spcBef>
                <a:spcPts val="0"/>
              </a:spcBef>
              <a:spcAft>
                <a:spcPts val="0"/>
              </a:spcAft>
              <a:buSzPts val="1800"/>
              <a:buAutoNum type="alphaUcPeriod"/>
            </a:pPr>
            <a:r>
              <a:rPr lang="en"/>
              <a:t>Intermembrane Space</a:t>
            </a:r>
            <a:endParaRPr/>
          </a:p>
        </p:txBody>
      </p:sp>
      <p:pic>
        <p:nvPicPr>
          <p:cNvPr id="329" name="Google Shape;329;p51"/>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Atoms, Electrons, Isotopes continued</a:t>
            </a:r>
            <a:endParaRPr/>
          </a:p>
        </p:txBody>
      </p:sp>
      <p:sp>
        <p:nvSpPr>
          <p:cNvPr id="83" name="Google Shape;83;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an isotope?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84" name="Google Shape;84;p16"/>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35" name="Google Shape;335;p5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If the hydrogen ions are pumped into the thylakoid space during the light reactions, where is the pH the lowest?</a:t>
            </a:r>
            <a:endParaRPr/>
          </a:p>
          <a:p>
            <a:pPr marL="457200" lvl="0" indent="-342900" algn="l" rtl="0">
              <a:spcBef>
                <a:spcPts val="1600"/>
              </a:spcBef>
              <a:spcAft>
                <a:spcPts val="0"/>
              </a:spcAft>
              <a:buSzPts val="1800"/>
              <a:buAutoNum type="alphaUcPeriod"/>
            </a:pPr>
            <a:r>
              <a:rPr lang="en"/>
              <a:t>Cytosol</a:t>
            </a:r>
            <a:endParaRPr/>
          </a:p>
          <a:p>
            <a:pPr marL="457200" lvl="0" indent="-342900" algn="l" rtl="0">
              <a:spcBef>
                <a:spcPts val="0"/>
              </a:spcBef>
              <a:spcAft>
                <a:spcPts val="0"/>
              </a:spcAft>
              <a:buSzPts val="1800"/>
              <a:buAutoNum type="alphaUcPeriod"/>
            </a:pPr>
            <a:r>
              <a:rPr lang="en"/>
              <a:t>Stroma</a:t>
            </a:r>
            <a:endParaRPr/>
          </a:p>
          <a:p>
            <a:pPr marL="457200" lvl="0" indent="-342900" algn="l" rtl="0">
              <a:spcBef>
                <a:spcPts val="0"/>
              </a:spcBef>
              <a:spcAft>
                <a:spcPts val="0"/>
              </a:spcAft>
              <a:buSzPts val="1800"/>
              <a:buAutoNum type="alphaUcPeriod"/>
            </a:pPr>
            <a:r>
              <a:rPr lang="en"/>
              <a:t>Thylakoid Space</a:t>
            </a:r>
            <a:endParaRPr/>
          </a:p>
        </p:txBody>
      </p:sp>
      <p:pic>
        <p:nvPicPr>
          <p:cNvPr id="336" name="Google Shape;336;p52"/>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42" name="Google Shape;342;p5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If the hydrogen ions are pumped into the thylakoid space during the light reactions, where is the pH the lowest?</a:t>
            </a:r>
            <a:endParaRPr/>
          </a:p>
          <a:p>
            <a:pPr marL="457200" lvl="0" indent="-342900" algn="l" rtl="0">
              <a:spcBef>
                <a:spcPts val="1600"/>
              </a:spcBef>
              <a:spcAft>
                <a:spcPts val="0"/>
              </a:spcAft>
              <a:buSzPts val="1800"/>
              <a:buAutoNum type="alphaUcPeriod"/>
            </a:pPr>
            <a:r>
              <a:rPr lang="en"/>
              <a:t>Cytosol</a:t>
            </a:r>
            <a:endParaRPr/>
          </a:p>
          <a:p>
            <a:pPr marL="457200" lvl="0" indent="-342900" algn="l" rtl="0">
              <a:spcBef>
                <a:spcPts val="0"/>
              </a:spcBef>
              <a:spcAft>
                <a:spcPts val="0"/>
              </a:spcAft>
              <a:buSzPts val="1800"/>
              <a:buAutoNum type="alphaUcPeriod"/>
            </a:pPr>
            <a:r>
              <a:rPr lang="en"/>
              <a:t>Stroma</a:t>
            </a:r>
            <a:endParaRPr/>
          </a:p>
          <a:p>
            <a:pPr marL="457200" lvl="0" indent="-342900" algn="l" rtl="0">
              <a:spcBef>
                <a:spcPts val="0"/>
              </a:spcBef>
              <a:spcAft>
                <a:spcPts val="0"/>
              </a:spcAft>
              <a:buSzPts val="1800"/>
              <a:buAutoNum type="alphaUcPeriod"/>
            </a:pPr>
            <a:r>
              <a:rPr lang="en" b="1"/>
              <a:t>Thylakoid Space</a:t>
            </a:r>
            <a:endParaRPr b="1"/>
          </a:p>
        </p:txBody>
      </p:sp>
      <p:pic>
        <p:nvPicPr>
          <p:cNvPr id="343" name="Google Shape;343;p53"/>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49" name="Google Shape;349;p5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is the function of a buffer?</a:t>
            </a:r>
            <a:endParaRPr/>
          </a:p>
        </p:txBody>
      </p:sp>
      <p:pic>
        <p:nvPicPr>
          <p:cNvPr id="350" name="Google Shape;350;p54"/>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56" name="Google Shape;356;p5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function of a buffer?</a:t>
            </a:r>
            <a:endParaRPr/>
          </a:p>
          <a:p>
            <a:pPr marL="0" lvl="0" indent="0" algn="l" rtl="0">
              <a:spcBef>
                <a:spcPts val="1600"/>
              </a:spcBef>
              <a:spcAft>
                <a:spcPts val="0"/>
              </a:spcAft>
              <a:buNone/>
            </a:pPr>
            <a:r>
              <a:rPr lang="en" b="1"/>
              <a:t>A buffer will resist change (in this case of pH). This will keep the pH consistent within +/- 1. </a:t>
            </a:r>
            <a:endParaRPr b="1"/>
          </a:p>
          <a:p>
            <a:pPr marL="0" lvl="0" indent="0" algn="l" rtl="0">
              <a:spcBef>
                <a:spcPts val="1600"/>
              </a:spcBef>
              <a:spcAft>
                <a:spcPts val="1600"/>
              </a:spcAft>
              <a:buNone/>
            </a:pPr>
            <a:r>
              <a:rPr lang="en" b="1"/>
              <a:t>Example: In your blood you have bicarbonate ions that bugger with carbonic acid to maintain your blood pH around 7.4.</a:t>
            </a:r>
            <a:r>
              <a:rPr lang="en" i="1"/>
              <a:t> </a:t>
            </a:r>
            <a:endParaRPr i="1"/>
          </a:p>
        </p:txBody>
      </p:sp>
      <p:pic>
        <p:nvPicPr>
          <p:cNvPr id="357" name="Google Shape;357;p55"/>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63" name="Google Shape;363;p5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What happens to a protein if there is a pH change? </a:t>
            </a:r>
            <a:endParaRPr/>
          </a:p>
          <a:p>
            <a:pPr marL="0" lvl="0" indent="0" algn="l" rtl="0">
              <a:spcBef>
                <a:spcPts val="1600"/>
              </a:spcBef>
              <a:spcAft>
                <a:spcPts val="1600"/>
              </a:spcAft>
              <a:buNone/>
            </a:pPr>
            <a:endParaRPr/>
          </a:p>
        </p:txBody>
      </p:sp>
      <p:pic>
        <p:nvPicPr>
          <p:cNvPr id="364" name="Google Shape;364;p56"/>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70" name="Google Shape;370;p5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What happens to a protein if there is a pH change?</a:t>
            </a:r>
            <a:endParaRPr/>
          </a:p>
          <a:p>
            <a:pPr marL="0" lvl="0" indent="0" algn="l" rtl="0">
              <a:spcBef>
                <a:spcPts val="1600"/>
              </a:spcBef>
              <a:spcAft>
                <a:spcPts val="0"/>
              </a:spcAft>
              <a:buNone/>
            </a:pPr>
            <a:r>
              <a:rPr lang="en" b="1"/>
              <a:t>The protein will likely denature due to the pH change causing the hydrogen bonds in the secondary level structure through the quaternary level of the structure to break, leaving only the primary structure. </a:t>
            </a:r>
            <a:endParaRPr b="1"/>
          </a:p>
          <a:p>
            <a:pPr marL="0" lvl="0" indent="0" algn="l" rtl="0">
              <a:spcBef>
                <a:spcPts val="1600"/>
              </a:spcBef>
              <a:spcAft>
                <a:spcPts val="1600"/>
              </a:spcAft>
              <a:buNone/>
            </a:pPr>
            <a:endParaRPr/>
          </a:p>
        </p:txBody>
      </p:sp>
      <p:pic>
        <p:nvPicPr>
          <p:cNvPr id="371" name="Google Shape;371;p57"/>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77" name="Google Shape;377;p5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 &gt; 7</a:t>
            </a:r>
            <a:endParaRPr/>
          </a:p>
          <a:p>
            <a:pPr marL="457200" lvl="0" indent="-342900" algn="l" rtl="0">
              <a:spcBef>
                <a:spcPts val="1600"/>
              </a:spcBef>
              <a:spcAft>
                <a:spcPts val="0"/>
              </a:spcAft>
              <a:buSzPts val="1800"/>
              <a:buAutoNum type="alphaUcPeriod"/>
            </a:pPr>
            <a:r>
              <a:rPr lang="en"/>
              <a:t>Acid</a:t>
            </a:r>
            <a:endParaRPr/>
          </a:p>
          <a:p>
            <a:pPr marL="457200" lvl="0" indent="-342900" algn="l" rtl="0">
              <a:spcBef>
                <a:spcPts val="0"/>
              </a:spcBef>
              <a:spcAft>
                <a:spcPts val="0"/>
              </a:spcAft>
              <a:buSzPts val="1800"/>
              <a:buAutoNum type="alphaUcPeriod"/>
            </a:pPr>
            <a:r>
              <a:rPr lang="en"/>
              <a:t>Base</a:t>
            </a:r>
            <a:endParaRPr/>
          </a:p>
          <a:p>
            <a:pPr marL="457200" lvl="0" indent="0" algn="l" rtl="0">
              <a:spcBef>
                <a:spcPts val="1600"/>
              </a:spcBef>
              <a:spcAft>
                <a:spcPts val="1600"/>
              </a:spcAft>
              <a:buNone/>
            </a:pPr>
            <a:endParaRPr/>
          </a:p>
        </p:txBody>
      </p:sp>
      <p:pic>
        <p:nvPicPr>
          <p:cNvPr id="378" name="Google Shape;378;p58"/>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84" name="Google Shape;384;p5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 &gt; 7</a:t>
            </a:r>
            <a:endParaRPr/>
          </a:p>
          <a:p>
            <a:pPr marL="457200" lvl="0" indent="-342900" algn="l" rtl="0">
              <a:spcBef>
                <a:spcPts val="1600"/>
              </a:spcBef>
              <a:spcAft>
                <a:spcPts val="0"/>
              </a:spcAft>
              <a:buSzPts val="1800"/>
              <a:buAutoNum type="alphaUcPeriod"/>
            </a:pPr>
            <a:r>
              <a:rPr lang="en"/>
              <a:t>Acid</a:t>
            </a:r>
            <a:endParaRPr/>
          </a:p>
          <a:p>
            <a:pPr marL="457200" lvl="0" indent="-342900" algn="l" rtl="0">
              <a:spcBef>
                <a:spcPts val="0"/>
              </a:spcBef>
              <a:spcAft>
                <a:spcPts val="0"/>
              </a:spcAft>
              <a:buSzPts val="1800"/>
              <a:buAutoNum type="alphaUcPeriod"/>
            </a:pPr>
            <a:r>
              <a:rPr lang="en" b="1"/>
              <a:t>Base</a:t>
            </a:r>
            <a:endParaRPr b="1"/>
          </a:p>
          <a:p>
            <a:pPr marL="457200" lvl="0" indent="0" algn="l" rtl="0">
              <a:spcBef>
                <a:spcPts val="1600"/>
              </a:spcBef>
              <a:spcAft>
                <a:spcPts val="1600"/>
              </a:spcAft>
              <a:buNone/>
            </a:pPr>
            <a:endParaRPr/>
          </a:p>
        </p:txBody>
      </p:sp>
      <p:pic>
        <p:nvPicPr>
          <p:cNvPr id="385" name="Google Shape;385;p59"/>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91" name="Google Shape;391;p6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is an isomer?</a:t>
            </a:r>
            <a:endParaRPr/>
          </a:p>
        </p:txBody>
      </p:sp>
      <p:pic>
        <p:nvPicPr>
          <p:cNvPr id="392" name="Google Shape;392;p60"/>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398" name="Google Shape;398;p6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an isomer?</a:t>
            </a:r>
            <a:endParaRPr/>
          </a:p>
          <a:p>
            <a:pPr marL="0" lvl="0" indent="0" algn="l" rtl="0">
              <a:spcBef>
                <a:spcPts val="1600"/>
              </a:spcBef>
              <a:spcAft>
                <a:spcPts val="1600"/>
              </a:spcAft>
              <a:buNone/>
            </a:pPr>
            <a:r>
              <a:rPr lang="en" b="1"/>
              <a:t>An isomer is a molecule with the same molecular formula, but in a different shape or orientation.</a:t>
            </a:r>
            <a:endParaRPr b="1"/>
          </a:p>
        </p:txBody>
      </p:sp>
      <p:pic>
        <p:nvPicPr>
          <p:cNvPr id="399" name="Google Shape;399;p61"/>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Atoms, Electrons, Isotopes continued</a:t>
            </a:r>
            <a:endParaRPr/>
          </a:p>
        </p:txBody>
      </p:sp>
      <p:sp>
        <p:nvSpPr>
          <p:cNvPr id="90" name="Google Shape;90;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an isotope? </a:t>
            </a:r>
            <a:endParaRPr/>
          </a:p>
          <a:p>
            <a:pPr marL="0" lvl="0" indent="0" algn="l" rtl="0">
              <a:spcBef>
                <a:spcPts val="1600"/>
              </a:spcBef>
              <a:spcAft>
                <a:spcPts val="0"/>
              </a:spcAft>
              <a:buNone/>
            </a:pPr>
            <a:r>
              <a:rPr lang="en" b="1" i="1"/>
              <a:t>Isotopes have the same number of protons (so they’re the same element), but a different number of neutrons (changing the atomic mass).</a:t>
            </a:r>
            <a:endParaRPr b="1" i="1"/>
          </a:p>
          <a:p>
            <a:pPr marL="0" lvl="0" indent="0" algn="l" rtl="0">
              <a:spcBef>
                <a:spcPts val="1600"/>
              </a:spcBef>
              <a:spcAft>
                <a:spcPts val="0"/>
              </a:spcAft>
              <a:buNone/>
            </a:pPr>
            <a:r>
              <a:rPr lang="en" b="1" i="1"/>
              <a:t>Example: </a:t>
            </a:r>
            <a:endParaRPr b="1" i="1"/>
          </a:p>
          <a:p>
            <a:pPr marL="0" lvl="0" indent="0" algn="l" rtl="0">
              <a:spcBef>
                <a:spcPts val="1600"/>
              </a:spcBef>
              <a:spcAft>
                <a:spcPts val="0"/>
              </a:spcAft>
              <a:buNone/>
            </a:pPr>
            <a:r>
              <a:rPr lang="en" b="1" i="1"/>
              <a:t>	Carbon 12/14</a:t>
            </a:r>
            <a:endParaRPr b="1" i="1"/>
          </a:p>
          <a:p>
            <a:pPr marL="0" lvl="0" indent="0" algn="l" rtl="0">
              <a:spcBef>
                <a:spcPts val="1600"/>
              </a:spcBef>
              <a:spcAft>
                <a:spcPts val="1600"/>
              </a:spcAft>
              <a:buNone/>
            </a:pPr>
            <a:endParaRPr/>
          </a:p>
        </p:txBody>
      </p:sp>
      <p:pic>
        <p:nvPicPr>
          <p:cNvPr id="91" name="Google Shape;91;p17"/>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405" name="Google Shape;405;p6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Type of isomer with a different spatial orientation?</a:t>
            </a:r>
            <a:endParaRPr/>
          </a:p>
          <a:p>
            <a:pPr marL="457200" lvl="0" indent="-342900" algn="l" rtl="0">
              <a:spcBef>
                <a:spcPts val="1600"/>
              </a:spcBef>
              <a:spcAft>
                <a:spcPts val="0"/>
              </a:spcAft>
              <a:buSzPts val="1800"/>
              <a:buAutoNum type="alphaUcPeriod"/>
            </a:pPr>
            <a:r>
              <a:rPr lang="en"/>
              <a:t>Enantiomer</a:t>
            </a:r>
            <a:endParaRPr/>
          </a:p>
          <a:p>
            <a:pPr marL="457200" lvl="0" indent="-342900" algn="l" rtl="0">
              <a:spcBef>
                <a:spcPts val="0"/>
              </a:spcBef>
              <a:spcAft>
                <a:spcPts val="0"/>
              </a:spcAft>
              <a:buSzPts val="1800"/>
              <a:buAutoNum type="alphaUcPeriod"/>
            </a:pPr>
            <a:r>
              <a:rPr lang="en"/>
              <a:t>Geometric isomer</a:t>
            </a:r>
            <a:endParaRPr/>
          </a:p>
          <a:p>
            <a:pPr marL="457200" lvl="0" indent="-342900" algn="l" rtl="0">
              <a:spcBef>
                <a:spcPts val="0"/>
              </a:spcBef>
              <a:spcAft>
                <a:spcPts val="0"/>
              </a:spcAft>
              <a:buSzPts val="1800"/>
              <a:buAutoNum type="alphaUcPeriod"/>
            </a:pPr>
            <a:r>
              <a:rPr lang="en"/>
              <a:t>Structural isomer</a:t>
            </a:r>
            <a:endParaRPr/>
          </a:p>
          <a:p>
            <a:pPr marL="457200" lvl="0" indent="0" algn="l" rtl="0">
              <a:spcBef>
                <a:spcPts val="1600"/>
              </a:spcBef>
              <a:spcAft>
                <a:spcPts val="1600"/>
              </a:spcAft>
              <a:buNone/>
            </a:pPr>
            <a:endParaRPr/>
          </a:p>
        </p:txBody>
      </p:sp>
      <p:pic>
        <p:nvPicPr>
          <p:cNvPr id="406" name="Google Shape;406;p62"/>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412" name="Google Shape;412;p6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Type of isomer with a different spatial orientation?</a:t>
            </a:r>
            <a:endParaRPr/>
          </a:p>
          <a:p>
            <a:pPr marL="457200" lvl="0" indent="-342900" algn="l" rtl="0">
              <a:spcBef>
                <a:spcPts val="1600"/>
              </a:spcBef>
              <a:spcAft>
                <a:spcPts val="0"/>
              </a:spcAft>
              <a:buSzPts val="1800"/>
              <a:buAutoNum type="alphaUcPeriod"/>
            </a:pPr>
            <a:r>
              <a:rPr lang="en"/>
              <a:t>Enantiomer</a:t>
            </a:r>
            <a:endParaRPr/>
          </a:p>
          <a:p>
            <a:pPr marL="457200" lvl="0" indent="-342900" algn="l" rtl="0">
              <a:spcBef>
                <a:spcPts val="0"/>
              </a:spcBef>
              <a:spcAft>
                <a:spcPts val="0"/>
              </a:spcAft>
              <a:buSzPts val="1800"/>
              <a:buAutoNum type="alphaUcPeriod"/>
            </a:pPr>
            <a:r>
              <a:rPr lang="en" b="1"/>
              <a:t>Geometric isomer</a:t>
            </a:r>
            <a:endParaRPr b="1"/>
          </a:p>
          <a:p>
            <a:pPr marL="457200" lvl="0" indent="-342900" algn="l" rtl="0">
              <a:spcBef>
                <a:spcPts val="0"/>
              </a:spcBef>
              <a:spcAft>
                <a:spcPts val="0"/>
              </a:spcAft>
              <a:buSzPts val="1800"/>
              <a:buAutoNum type="alphaUcPeriod"/>
            </a:pPr>
            <a:r>
              <a:rPr lang="en"/>
              <a:t>Structural isomer</a:t>
            </a:r>
            <a:endParaRPr/>
          </a:p>
          <a:p>
            <a:pPr marL="457200" lvl="0" indent="0" algn="l" rtl="0">
              <a:spcBef>
                <a:spcPts val="1600"/>
              </a:spcBef>
              <a:spcAft>
                <a:spcPts val="1600"/>
              </a:spcAft>
              <a:buNone/>
            </a:pPr>
            <a:endParaRPr/>
          </a:p>
        </p:txBody>
      </p:sp>
      <p:pic>
        <p:nvPicPr>
          <p:cNvPr id="413" name="Google Shape;413;p63"/>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419" name="Google Shape;419;p6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Type of isomer with different bond connections:</a:t>
            </a:r>
            <a:endParaRPr/>
          </a:p>
          <a:p>
            <a:pPr marL="457200" lvl="0" indent="-342900" algn="l" rtl="0">
              <a:spcBef>
                <a:spcPts val="1600"/>
              </a:spcBef>
              <a:spcAft>
                <a:spcPts val="0"/>
              </a:spcAft>
              <a:buSzPts val="1800"/>
              <a:buAutoNum type="alphaUcPeriod"/>
            </a:pPr>
            <a:r>
              <a:rPr lang="en"/>
              <a:t>Enantiomer</a:t>
            </a:r>
            <a:endParaRPr/>
          </a:p>
          <a:p>
            <a:pPr marL="457200" lvl="0" indent="-342900" algn="l" rtl="0">
              <a:spcBef>
                <a:spcPts val="0"/>
              </a:spcBef>
              <a:spcAft>
                <a:spcPts val="0"/>
              </a:spcAft>
              <a:buSzPts val="1800"/>
              <a:buAutoNum type="alphaUcPeriod"/>
            </a:pPr>
            <a:r>
              <a:rPr lang="en"/>
              <a:t>Geometric Isomer</a:t>
            </a:r>
            <a:endParaRPr/>
          </a:p>
          <a:p>
            <a:pPr marL="457200" lvl="0" indent="-342900" algn="l" rtl="0">
              <a:spcBef>
                <a:spcPts val="0"/>
              </a:spcBef>
              <a:spcAft>
                <a:spcPts val="0"/>
              </a:spcAft>
              <a:buSzPts val="1800"/>
              <a:buAutoNum type="alphaUcPeriod"/>
            </a:pPr>
            <a:r>
              <a:rPr lang="en"/>
              <a:t>Structural Isomer</a:t>
            </a:r>
            <a:endParaRPr/>
          </a:p>
          <a:p>
            <a:pPr marL="457200" lvl="0" indent="0" algn="l" rtl="0">
              <a:spcBef>
                <a:spcPts val="1600"/>
              </a:spcBef>
              <a:spcAft>
                <a:spcPts val="1600"/>
              </a:spcAft>
              <a:buNone/>
            </a:pPr>
            <a:endParaRPr/>
          </a:p>
        </p:txBody>
      </p:sp>
      <p:pic>
        <p:nvPicPr>
          <p:cNvPr id="420" name="Google Shape;420;p64"/>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426" name="Google Shape;426;p6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Type of isomer with different bond connections:</a:t>
            </a:r>
            <a:endParaRPr/>
          </a:p>
          <a:p>
            <a:pPr marL="457200" lvl="0" indent="-342900" algn="l" rtl="0">
              <a:spcBef>
                <a:spcPts val="1600"/>
              </a:spcBef>
              <a:spcAft>
                <a:spcPts val="0"/>
              </a:spcAft>
              <a:buSzPts val="1800"/>
              <a:buAutoNum type="alphaUcPeriod"/>
            </a:pPr>
            <a:r>
              <a:rPr lang="en"/>
              <a:t>Enantiomer</a:t>
            </a:r>
            <a:endParaRPr/>
          </a:p>
          <a:p>
            <a:pPr marL="457200" lvl="0" indent="-342900" algn="l" rtl="0">
              <a:spcBef>
                <a:spcPts val="0"/>
              </a:spcBef>
              <a:spcAft>
                <a:spcPts val="0"/>
              </a:spcAft>
              <a:buSzPts val="1800"/>
              <a:buAutoNum type="alphaUcPeriod"/>
            </a:pPr>
            <a:r>
              <a:rPr lang="en"/>
              <a:t>Geometric Isomer</a:t>
            </a:r>
            <a:endParaRPr/>
          </a:p>
          <a:p>
            <a:pPr marL="457200" lvl="0" indent="-342900" algn="l" rtl="0">
              <a:spcBef>
                <a:spcPts val="0"/>
              </a:spcBef>
              <a:spcAft>
                <a:spcPts val="0"/>
              </a:spcAft>
              <a:buSzPts val="1800"/>
              <a:buAutoNum type="alphaUcPeriod"/>
            </a:pPr>
            <a:r>
              <a:rPr lang="en" b="1"/>
              <a:t>Structural Isomer</a:t>
            </a:r>
            <a:endParaRPr b="1"/>
          </a:p>
          <a:p>
            <a:pPr marL="457200" lvl="0" indent="0" algn="l" rtl="0">
              <a:spcBef>
                <a:spcPts val="1600"/>
              </a:spcBef>
              <a:spcAft>
                <a:spcPts val="1600"/>
              </a:spcAft>
              <a:buNone/>
            </a:pPr>
            <a:endParaRPr/>
          </a:p>
        </p:txBody>
      </p:sp>
      <p:pic>
        <p:nvPicPr>
          <p:cNvPr id="427" name="Google Shape;427;p65"/>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433" name="Google Shape;433;p6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Why are enantiomers important?</a:t>
            </a:r>
            <a:endParaRPr/>
          </a:p>
        </p:txBody>
      </p:sp>
      <p:pic>
        <p:nvPicPr>
          <p:cNvPr id="434" name="Google Shape;434;p66"/>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Water/pH and Buffers</a:t>
            </a:r>
            <a:endParaRPr/>
          </a:p>
        </p:txBody>
      </p:sp>
      <p:sp>
        <p:nvSpPr>
          <p:cNvPr id="440" name="Google Shape;440;p6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enantiomers important?</a:t>
            </a:r>
            <a:endParaRPr/>
          </a:p>
          <a:p>
            <a:pPr marL="0" lvl="0" indent="0" algn="l" rtl="0">
              <a:spcBef>
                <a:spcPts val="1600"/>
              </a:spcBef>
              <a:spcAft>
                <a:spcPts val="1600"/>
              </a:spcAft>
              <a:buNone/>
            </a:pPr>
            <a:r>
              <a:rPr lang="en" b="1"/>
              <a:t>Enantiomers have the same connection points, but they are mirror images. Due to this they can have different functions. </a:t>
            </a:r>
            <a:endParaRPr b="1"/>
          </a:p>
        </p:txBody>
      </p:sp>
      <p:pic>
        <p:nvPicPr>
          <p:cNvPr id="441" name="Google Shape;441;p67"/>
          <p:cNvPicPr preferRelativeResize="0"/>
          <p:nvPr/>
        </p:nvPicPr>
        <p:blipFill>
          <a:blip r:embed="rId3">
            <a:alphaModFix/>
          </a:blip>
          <a:stretch>
            <a:fillRect/>
          </a:stretch>
        </p:blipFill>
        <p:spPr>
          <a:xfrm>
            <a:off x="6379750" y="80699"/>
            <a:ext cx="2675100" cy="1817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47" name="Google Shape;447;p6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 functional group!!!!!!</a:t>
            </a:r>
            <a:endParaRPr/>
          </a:p>
          <a:p>
            <a:pPr marL="457200" lvl="0" indent="-342900" algn="l" rtl="0">
              <a:spcBef>
                <a:spcPts val="1600"/>
              </a:spcBef>
              <a:spcAft>
                <a:spcPts val="0"/>
              </a:spcAft>
              <a:buSzPts val="1800"/>
              <a:buAutoNum type="alphaLcPeriod"/>
            </a:pPr>
            <a:r>
              <a:rPr lang="en"/>
              <a:t>Carboxyl</a:t>
            </a:r>
            <a:endParaRPr/>
          </a:p>
          <a:p>
            <a:pPr marL="457200" lvl="0" indent="-342900" algn="l" rtl="0">
              <a:spcBef>
                <a:spcPts val="0"/>
              </a:spcBef>
              <a:spcAft>
                <a:spcPts val="0"/>
              </a:spcAft>
              <a:buSzPts val="1800"/>
              <a:buAutoNum type="alphaLcPeriod"/>
            </a:pPr>
            <a:r>
              <a:rPr lang="en"/>
              <a:t>Hydroxyl</a:t>
            </a:r>
            <a:endParaRPr/>
          </a:p>
          <a:p>
            <a:pPr marL="457200" lvl="0" indent="-342900" algn="l" rtl="0">
              <a:spcBef>
                <a:spcPts val="0"/>
              </a:spcBef>
              <a:spcAft>
                <a:spcPts val="0"/>
              </a:spcAft>
              <a:buSzPts val="1800"/>
              <a:buAutoNum type="alphaLcPeriod"/>
            </a:pPr>
            <a:r>
              <a:rPr lang="en"/>
              <a:t>Methyl</a:t>
            </a:r>
            <a:endParaRPr/>
          </a:p>
          <a:p>
            <a:pPr marL="457200" lvl="0" indent="0" algn="l" rtl="0">
              <a:spcBef>
                <a:spcPts val="1600"/>
              </a:spcBef>
              <a:spcAft>
                <a:spcPts val="160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53" name="Google Shape;453;p6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 functional group!!!!!!</a:t>
            </a:r>
            <a:endParaRPr/>
          </a:p>
          <a:p>
            <a:pPr marL="457200" lvl="0" indent="-342900" algn="l" rtl="0">
              <a:spcBef>
                <a:spcPts val="1600"/>
              </a:spcBef>
              <a:spcAft>
                <a:spcPts val="0"/>
              </a:spcAft>
              <a:buSzPts val="1800"/>
              <a:buAutoNum type="alphaLcPeriod"/>
            </a:pPr>
            <a:r>
              <a:rPr lang="en"/>
              <a:t>Carboxyl</a:t>
            </a:r>
            <a:endParaRPr/>
          </a:p>
          <a:p>
            <a:pPr marL="457200" lvl="0" indent="-342900" algn="l" rtl="0">
              <a:spcBef>
                <a:spcPts val="0"/>
              </a:spcBef>
              <a:spcAft>
                <a:spcPts val="0"/>
              </a:spcAft>
              <a:buSzPts val="1800"/>
              <a:buAutoNum type="alphaLcPeriod"/>
            </a:pPr>
            <a:r>
              <a:rPr lang="en" b="1"/>
              <a:t>Hydroxyl</a:t>
            </a:r>
            <a:endParaRPr b="1"/>
          </a:p>
          <a:p>
            <a:pPr marL="457200" lvl="0" indent="-342900" algn="l" rtl="0">
              <a:spcBef>
                <a:spcPts val="0"/>
              </a:spcBef>
              <a:spcAft>
                <a:spcPts val="0"/>
              </a:spcAft>
              <a:buSzPts val="1800"/>
              <a:buAutoNum type="alphaLcPeriod"/>
            </a:pPr>
            <a:r>
              <a:rPr lang="en"/>
              <a:t>Methyl</a:t>
            </a:r>
            <a:endParaRPr/>
          </a:p>
          <a:p>
            <a:pPr marL="457200" lvl="0" indent="0" algn="l" rtl="0">
              <a:spcBef>
                <a:spcPts val="1600"/>
              </a:spcBef>
              <a:spcAft>
                <a:spcPts val="1600"/>
              </a:spcAft>
              <a:buNone/>
            </a:pPr>
            <a:endParaRPr/>
          </a:p>
        </p:txBody>
      </p:sp>
      <p:pic>
        <p:nvPicPr>
          <p:cNvPr id="454" name="Google Shape;454;p69"/>
          <p:cNvPicPr preferRelativeResize="0"/>
          <p:nvPr/>
        </p:nvPicPr>
        <p:blipFill>
          <a:blip r:embed="rId3">
            <a:alphaModFix/>
          </a:blip>
          <a:stretch>
            <a:fillRect/>
          </a:stretch>
        </p:blipFill>
        <p:spPr>
          <a:xfrm>
            <a:off x="4572000" y="2690200"/>
            <a:ext cx="2513757" cy="1817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60" name="Google Shape;460;p7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 functional group!!!!!!</a:t>
            </a:r>
            <a:endParaRPr/>
          </a:p>
          <a:p>
            <a:pPr marL="457200" lvl="0" indent="-342900" algn="l" rtl="0">
              <a:spcBef>
                <a:spcPts val="1600"/>
              </a:spcBef>
              <a:spcAft>
                <a:spcPts val="0"/>
              </a:spcAft>
              <a:buSzPts val="1800"/>
              <a:buAutoNum type="alphaLcPeriod"/>
            </a:pPr>
            <a:r>
              <a:rPr lang="en"/>
              <a:t>Amine</a:t>
            </a:r>
            <a:endParaRPr/>
          </a:p>
          <a:p>
            <a:pPr marL="457200" lvl="0" indent="-342900" algn="l" rtl="0">
              <a:spcBef>
                <a:spcPts val="0"/>
              </a:spcBef>
              <a:spcAft>
                <a:spcPts val="0"/>
              </a:spcAft>
              <a:buSzPts val="1800"/>
              <a:buAutoNum type="alphaLcPeriod"/>
            </a:pPr>
            <a:r>
              <a:rPr lang="en"/>
              <a:t>Phosphate</a:t>
            </a:r>
            <a:endParaRPr/>
          </a:p>
          <a:p>
            <a:pPr marL="457200" lvl="0" indent="-342900" algn="l" rtl="0">
              <a:spcBef>
                <a:spcPts val="0"/>
              </a:spcBef>
              <a:spcAft>
                <a:spcPts val="0"/>
              </a:spcAft>
              <a:buSzPts val="1800"/>
              <a:buAutoNum type="alphaLcPeriod"/>
            </a:pPr>
            <a:r>
              <a:rPr lang="en"/>
              <a:t>Sulfhydryl</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66" name="Google Shape;466;p7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 functional group!!!!!!</a:t>
            </a:r>
            <a:endParaRPr/>
          </a:p>
          <a:p>
            <a:pPr marL="457200" lvl="0" indent="-342900" algn="l" rtl="0">
              <a:spcBef>
                <a:spcPts val="1600"/>
              </a:spcBef>
              <a:spcAft>
                <a:spcPts val="0"/>
              </a:spcAft>
              <a:buSzPts val="1800"/>
              <a:buAutoNum type="alphaLcPeriod"/>
            </a:pPr>
            <a:r>
              <a:rPr lang="en" b="1"/>
              <a:t>Amine</a:t>
            </a:r>
            <a:endParaRPr b="1"/>
          </a:p>
          <a:p>
            <a:pPr marL="457200" lvl="0" indent="-342900" algn="l" rtl="0">
              <a:spcBef>
                <a:spcPts val="0"/>
              </a:spcBef>
              <a:spcAft>
                <a:spcPts val="0"/>
              </a:spcAft>
              <a:buSzPts val="1800"/>
              <a:buAutoNum type="alphaLcPeriod"/>
            </a:pPr>
            <a:r>
              <a:rPr lang="en"/>
              <a:t>Phosphate</a:t>
            </a:r>
            <a:endParaRPr/>
          </a:p>
          <a:p>
            <a:pPr marL="457200" lvl="0" indent="-342900" algn="l" rtl="0">
              <a:spcBef>
                <a:spcPts val="0"/>
              </a:spcBef>
              <a:spcAft>
                <a:spcPts val="0"/>
              </a:spcAft>
              <a:buSzPts val="1800"/>
              <a:buAutoNum type="alphaLcPeriod"/>
            </a:pPr>
            <a:r>
              <a:rPr lang="en"/>
              <a:t>Sulfhydryl</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467" name="Google Shape;467;p71"/>
          <p:cNvPicPr preferRelativeResize="0"/>
          <p:nvPr/>
        </p:nvPicPr>
        <p:blipFill>
          <a:blip r:embed="rId3">
            <a:alphaModFix/>
          </a:blip>
          <a:stretch>
            <a:fillRect/>
          </a:stretch>
        </p:blipFill>
        <p:spPr>
          <a:xfrm>
            <a:off x="5104638" y="2238375"/>
            <a:ext cx="2738750" cy="196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Atoms, Electrons, Isotopes</a:t>
            </a:r>
            <a:endParaRPr/>
          </a:p>
        </p:txBody>
      </p:sp>
      <p:sp>
        <p:nvSpPr>
          <p:cNvPr id="97" name="Google Shape;97;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are valence electrons important for bonding? </a:t>
            </a:r>
            <a:endParaRPr/>
          </a:p>
        </p:txBody>
      </p:sp>
      <p:pic>
        <p:nvPicPr>
          <p:cNvPr id="98" name="Google Shape;98;p18"/>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73" name="Google Shape;473;p7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Functional Groups are in Every Amino Acid?</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79" name="Google Shape;479;p7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Functional Groups are in Every Amino Acid?</a:t>
            </a:r>
            <a:endParaRPr/>
          </a:p>
          <a:p>
            <a:pPr marL="0" lvl="0" indent="0" algn="l" rtl="0">
              <a:spcBef>
                <a:spcPts val="1600"/>
              </a:spcBef>
              <a:spcAft>
                <a:spcPts val="0"/>
              </a:spcAft>
              <a:buNone/>
            </a:pPr>
            <a:r>
              <a:rPr lang="en" b="1"/>
              <a:t>Amine and Carboxyl</a:t>
            </a:r>
            <a:endParaRPr b="1"/>
          </a:p>
          <a:p>
            <a:pPr marL="457200" lvl="0" indent="0" algn="l" rtl="0">
              <a:spcBef>
                <a:spcPts val="1600"/>
              </a:spcBef>
              <a:spcAft>
                <a:spcPts val="0"/>
              </a:spcAft>
              <a:buNone/>
            </a:pPr>
            <a:endParaRPr sz="3000">
              <a:solidFill>
                <a:srgbClr val="000000"/>
              </a:solidFill>
              <a:latin typeface="Playfair Display"/>
              <a:ea typeface="Playfair Display"/>
              <a:cs typeface="Playfair Display"/>
              <a:sym typeface="Playfair Display"/>
            </a:endParaRPr>
          </a:p>
          <a:p>
            <a:pPr marL="457200" lvl="0" indent="0" algn="l" rtl="0">
              <a:spcBef>
                <a:spcPts val="1600"/>
              </a:spcBef>
              <a:spcAft>
                <a:spcPts val="1600"/>
              </a:spcAft>
              <a:buNone/>
            </a:pPr>
            <a:endParaRPr/>
          </a:p>
        </p:txBody>
      </p:sp>
      <p:pic>
        <p:nvPicPr>
          <p:cNvPr id="480" name="Google Shape;480;p73"/>
          <p:cNvPicPr preferRelativeResize="0"/>
          <p:nvPr/>
        </p:nvPicPr>
        <p:blipFill>
          <a:blip r:embed="rId3">
            <a:alphaModFix/>
          </a:blip>
          <a:stretch>
            <a:fillRect/>
          </a:stretch>
        </p:blipFill>
        <p:spPr>
          <a:xfrm>
            <a:off x="3048500" y="1981571"/>
            <a:ext cx="5296951" cy="28394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86" name="Google Shape;486;p7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Functional Group is used to Deactivate DNA?</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Groups</a:t>
            </a:r>
            <a:endParaRPr/>
          </a:p>
        </p:txBody>
      </p:sp>
      <p:sp>
        <p:nvSpPr>
          <p:cNvPr id="492" name="Google Shape;492;p7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Functional Group is used to Deactivate DNA?</a:t>
            </a:r>
            <a:endParaRPr/>
          </a:p>
          <a:p>
            <a:pPr marL="0" lvl="0" indent="0" algn="l" rtl="0">
              <a:spcBef>
                <a:spcPts val="1600"/>
              </a:spcBef>
              <a:spcAft>
                <a:spcPts val="0"/>
              </a:spcAft>
              <a:buNone/>
            </a:pPr>
            <a:r>
              <a:rPr lang="en" b="1"/>
              <a:t>Methyl</a:t>
            </a:r>
            <a:endParaRPr b="1"/>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493" name="Google Shape;493;p75"/>
          <p:cNvPicPr preferRelativeResize="0"/>
          <p:nvPr/>
        </p:nvPicPr>
        <p:blipFill>
          <a:blip r:embed="rId3">
            <a:alphaModFix/>
          </a:blip>
          <a:stretch>
            <a:fillRect/>
          </a:stretch>
        </p:blipFill>
        <p:spPr>
          <a:xfrm>
            <a:off x="5327400" y="2103825"/>
            <a:ext cx="2571750" cy="27622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499" name="Google Shape;499;p7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Monomer of Proteins?</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05" name="Google Shape;505;p7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Monomer of Proteins?</a:t>
            </a:r>
            <a:endParaRPr/>
          </a:p>
          <a:p>
            <a:pPr marL="0" lvl="0" indent="0" algn="l" rtl="0">
              <a:spcBef>
                <a:spcPts val="1600"/>
              </a:spcBef>
              <a:spcAft>
                <a:spcPts val="0"/>
              </a:spcAft>
              <a:buNone/>
            </a:pPr>
            <a:r>
              <a:rPr lang="en" b="1"/>
              <a:t>Amino Acids</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506" name="Google Shape;506;p77"/>
          <p:cNvPicPr preferRelativeResize="0"/>
          <p:nvPr/>
        </p:nvPicPr>
        <p:blipFill>
          <a:blip r:embed="rId3">
            <a:alphaModFix/>
          </a:blip>
          <a:stretch>
            <a:fillRect/>
          </a:stretch>
        </p:blipFill>
        <p:spPr>
          <a:xfrm>
            <a:off x="3048500" y="1981571"/>
            <a:ext cx="5296951" cy="28394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12" name="Google Shape;512;p7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proteins synthesized?</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18" name="Google Shape;518;p7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proteins synthesized?</a:t>
            </a:r>
            <a:endParaRPr/>
          </a:p>
          <a:p>
            <a:pPr marL="0" lvl="0" indent="0" algn="l" rtl="0">
              <a:spcBef>
                <a:spcPts val="1600"/>
              </a:spcBef>
              <a:spcAft>
                <a:spcPts val="0"/>
              </a:spcAft>
              <a:buNone/>
            </a:pPr>
            <a:r>
              <a:rPr lang="en" b="1"/>
              <a:t>Ribosomes</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519" name="Google Shape;519;p79"/>
          <p:cNvPicPr preferRelativeResize="0"/>
          <p:nvPr/>
        </p:nvPicPr>
        <p:blipFill>
          <a:blip r:embed="rId3">
            <a:alphaModFix/>
          </a:blip>
          <a:stretch>
            <a:fillRect/>
          </a:stretch>
        </p:blipFill>
        <p:spPr>
          <a:xfrm>
            <a:off x="4947122" y="1106000"/>
            <a:ext cx="3768750" cy="33592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25" name="Google Shape;525;p8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level of protein structure are peptide bonds?</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31" name="Google Shape;531;p8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level of protein structure are peptide bonds?</a:t>
            </a:r>
            <a:endParaRPr/>
          </a:p>
          <a:p>
            <a:pPr marL="0" lvl="0" indent="0" algn="l" rtl="0">
              <a:spcBef>
                <a:spcPts val="1600"/>
              </a:spcBef>
              <a:spcAft>
                <a:spcPts val="0"/>
              </a:spcAft>
              <a:buNone/>
            </a:pPr>
            <a:r>
              <a:rPr lang="en" b="1"/>
              <a:t>Primary</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532" name="Google Shape;532;p81"/>
          <p:cNvPicPr preferRelativeResize="0"/>
          <p:nvPr/>
        </p:nvPicPr>
        <p:blipFill>
          <a:blip r:embed="rId3">
            <a:alphaModFix/>
          </a:blip>
          <a:stretch>
            <a:fillRect/>
          </a:stretch>
        </p:blipFill>
        <p:spPr>
          <a:xfrm>
            <a:off x="2719600" y="2069325"/>
            <a:ext cx="5031250" cy="249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Atoms, Electrons, Isotopes</a:t>
            </a:r>
            <a:endParaRPr/>
          </a:p>
        </p:txBody>
      </p:sp>
      <p:sp>
        <p:nvSpPr>
          <p:cNvPr id="104" name="Google Shape;104;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valence electrons important for bonding?</a:t>
            </a:r>
            <a:endParaRPr/>
          </a:p>
          <a:p>
            <a:pPr marL="0" lvl="0" indent="0" algn="l" rtl="0">
              <a:spcBef>
                <a:spcPts val="1600"/>
              </a:spcBef>
              <a:spcAft>
                <a:spcPts val="1600"/>
              </a:spcAft>
              <a:buNone/>
            </a:pPr>
            <a:r>
              <a:rPr lang="en" b="1"/>
              <a:t>They tell the number of covalent bonds that can be formed and helps to identify whether a bond will be covalent or ionic.</a:t>
            </a:r>
            <a:r>
              <a:rPr lang="en" i="1"/>
              <a:t>  </a:t>
            </a:r>
            <a:endParaRPr i="1"/>
          </a:p>
        </p:txBody>
      </p:sp>
      <p:pic>
        <p:nvPicPr>
          <p:cNvPr id="105" name="Google Shape;105;p19"/>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38" name="Google Shape;538;p8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level of protein structure can show any type of bond?</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44" name="Google Shape;544;p8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level of protein structure can show any type of bond?</a:t>
            </a:r>
            <a:endParaRPr/>
          </a:p>
          <a:p>
            <a:pPr marL="0" lvl="0" indent="0" algn="l" rtl="0">
              <a:spcBef>
                <a:spcPts val="1600"/>
              </a:spcBef>
              <a:spcAft>
                <a:spcPts val="0"/>
              </a:spcAft>
              <a:buNone/>
            </a:pPr>
            <a:r>
              <a:rPr lang="en" b="1"/>
              <a:t>Tertiary</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50" name="Google Shape;550;p8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level of protein structure R hydrogen bonds?</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Proteins</a:t>
            </a:r>
            <a:endParaRPr/>
          </a:p>
        </p:txBody>
      </p:sp>
      <p:sp>
        <p:nvSpPr>
          <p:cNvPr id="556" name="Google Shape;556;p8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level of protein structure R hydrogen bonds?</a:t>
            </a:r>
            <a:endParaRPr/>
          </a:p>
          <a:p>
            <a:pPr marL="0" lvl="0" indent="0" algn="l" rtl="0">
              <a:spcBef>
                <a:spcPts val="1600"/>
              </a:spcBef>
              <a:spcAft>
                <a:spcPts val="0"/>
              </a:spcAft>
              <a:buNone/>
            </a:pPr>
            <a:r>
              <a:rPr lang="en" b="1"/>
              <a:t>Secondary</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557" name="Google Shape;557;p85"/>
          <p:cNvPicPr preferRelativeResize="0"/>
          <p:nvPr/>
        </p:nvPicPr>
        <p:blipFill>
          <a:blip r:embed="rId3">
            <a:alphaModFix/>
          </a:blip>
          <a:stretch>
            <a:fillRect/>
          </a:stretch>
        </p:blipFill>
        <p:spPr>
          <a:xfrm>
            <a:off x="2914650" y="1962800"/>
            <a:ext cx="5288064" cy="30999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563" name="Google Shape;563;p8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nitrogenous base does RNA have instead of thymine?</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569" name="Google Shape;569;p8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nitrogenous base does RNA have instead of thymine?</a:t>
            </a:r>
            <a:endParaRPr/>
          </a:p>
          <a:p>
            <a:pPr marL="0" lvl="0" indent="0" algn="l" rtl="0">
              <a:spcBef>
                <a:spcPts val="1600"/>
              </a:spcBef>
              <a:spcAft>
                <a:spcPts val="0"/>
              </a:spcAft>
              <a:buNone/>
            </a:pPr>
            <a:r>
              <a:rPr lang="en" b="1"/>
              <a:t>Uracil</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575" name="Google Shape;575;p8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bone is between each nucleotide?</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
        <p:nvSpPr>
          <p:cNvPr id="576" name="Google Shape;576;p88"/>
          <p:cNvSpPr txBox="1"/>
          <p:nvPr/>
        </p:nvSpPr>
        <p:spPr>
          <a:xfrm>
            <a:off x="2852113" y="2485475"/>
            <a:ext cx="3439800" cy="14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highlight>
                <a:srgbClr val="FFFFFF"/>
              </a:highlight>
              <a:latin typeface="Playfair Display"/>
              <a:ea typeface="Playfair Display"/>
              <a:cs typeface="Playfair Display"/>
              <a:sym typeface="Playfair Display"/>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582" name="Google Shape;582;p8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bone is between each nucleotide?</a:t>
            </a:r>
            <a:endParaRPr/>
          </a:p>
          <a:p>
            <a:pPr marL="0" lvl="0" indent="0" algn="l" rtl="0">
              <a:spcBef>
                <a:spcPts val="1600"/>
              </a:spcBef>
              <a:spcAft>
                <a:spcPts val="0"/>
              </a:spcAft>
              <a:buNone/>
            </a:pPr>
            <a:r>
              <a:rPr lang="en" b="1"/>
              <a:t>Phosphodiester</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588" name="Google Shape;588;p9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monomer of nucleotides?</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
        <p:nvSpPr>
          <p:cNvPr id="589" name="Google Shape;589;p90"/>
          <p:cNvSpPr txBox="1"/>
          <p:nvPr/>
        </p:nvSpPr>
        <p:spPr>
          <a:xfrm>
            <a:off x="2433003" y="2474725"/>
            <a:ext cx="4278000" cy="14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highlight>
                <a:srgbClr val="FFFFFF"/>
              </a:highlight>
              <a:latin typeface="Playfair Display"/>
              <a:ea typeface="Playfair Display"/>
              <a:cs typeface="Playfair Display"/>
              <a:sym typeface="Playfair Display"/>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9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595" name="Google Shape;595;p9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monomer of a nucleic acid?</a:t>
            </a:r>
            <a:endParaRPr/>
          </a:p>
          <a:p>
            <a:pPr marL="0" lvl="0" indent="0" algn="l" rtl="0">
              <a:spcBef>
                <a:spcPts val="1600"/>
              </a:spcBef>
              <a:spcAft>
                <a:spcPts val="0"/>
              </a:spcAft>
              <a:buNone/>
            </a:pPr>
            <a:r>
              <a:rPr lang="en" b="1"/>
              <a:t>A nucleotide</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596" name="Google Shape;596;p91"/>
          <p:cNvPicPr preferRelativeResize="0"/>
          <p:nvPr/>
        </p:nvPicPr>
        <p:blipFill>
          <a:blip r:embed="rId3">
            <a:alphaModFix/>
          </a:blip>
          <a:stretch>
            <a:fillRect/>
          </a:stretch>
        </p:blipFill>
        <p:spPr>
          <a:xfrm>
            <a:off x="4163150" y="1974150"/>
            <a:ext cx="4378024" cy="291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11" name="Google Shape;111;p2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makes a bond covalent? </a:t>
            </a:r>
            <a:endParaRPr/>
          </a:p>
        </p:txBody>
      </p:sp>
      <p:pic>
        <p:nvPicPr>
          <p:cNvPr id="112" name="Google Shape;112;p20"/>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602" name="Google Shape;602;p9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three components of a nucleotide?</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
        <p:nvSpPr>
          <p:cNvPr id="603" name="Google Shape;603;p92"/>
          <p:cNvSpPr txBox="1"/>
          <p:nvPr/>
        </p:nvSpPr>
        <p:spPr>
          <a:xfrm>
            <a:off x="2433003" y="2474725"/>
            <a:ext cx="4278000" cy="14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highlight>
                <a:srgbClr val="FFFFFF"/>
              </a:highlight>
              <a:latin typeface="Playfair Display"/>
              <a:ea typeface="Playfair Display"/>
              <a:cs typeface="Playfair Display"/>
              <a:sym typeface="Playfair Display"/>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Nucleic Acids</a:t>
            </a:r>
            <a:endParaRPr/>
          </a:p>
        </p:txBody>
      </p:sp>
      <p:sp>
        <p:nvSpPr>
          <p:cNvPr id="609" name="Google Shape;609;p9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three components of a nucleotide?</a:t>
            </a:r>
            <a:endParaRPr/>
          </a:p>
          <a:p>
            <a:pPr marL="0" lvl="0" indent="0" algn="l" rtl="0">
              <a:spcBef>
                <a:spcPts val="1600"/>
              </a:spcBef>
              <a:spcAft>
                <a:spcPts val="0"/>
              </a:spcAft>
              <a:buNone/>
            </a:pPr>
            <a:r>
              <a:rPr lang="en" b="1"/>
              <a:t>A Nitrogenous Base</a:t>
            </a:r>
            <a:endParaRPr b="1"/>
          </a:p>
          <a:p>
            <a:pPr marL="0" lvl="0" indent="0" algn="l" rtl="0">
              <a:spcBef>
                <a:spcPts val="1600"/>
              </a:spcBef>
              <a:spcAft>
                <a:spcPts val="0"/>
              </a:spcAft>
              <a:buNone/>
            </a:pPr>
            <a:r>
              <a:rPr lang="en" b="1"/>
              <a:t>A Phosphate Group</a:t>
            </a:r>
            <a:endParaRPr b="1"/>
          </a:p>
          <a:p>
            <a:pPr marL="0" lvl="0" indent="0" algn="l" rtl="0">
              <a:spcBef>
                <a:spcPts val="1600"/>
              </a:spcBef>
              <a:spcAft>
                <a:spcPts val="0"/>
              </a:spcAft>
              <a:buNone/>
            </a:pPr>
            <a:r>
              <a:rPr lang="en" b="1"/>
              <a:t>A Pentose(5-C) Sugar</a:t>
            </a:r>
            <a:endParaRPr b="1"/>
          </a:p>
          <a:p>
            <a:pPr marL="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610" name="Google Shape;610;p93"/>
          <p:cNvPicPr preferRelativeResize="0"/>
          <p:nvPr/>
        </p:nvPicPr>
        <p:blipFill>
          <a:blip r:embed="rId3">
            <a:alphaModFix/>
          </a:blip>
          <a:stretch>
            <a:fillRect/>
          </a:stretch>
        </p:blipFill>
        <p:spPr>
          <a:xfrm>
            <a:off x="5176322" y="2139772"/>
            <a:ext cx="3580551" cy="26860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Bonds</a:t>
            </a:r>
            <a:endParaRPr/>
          </a:p>
        </p:txBody>
      </p:sp>
      <p:sp>
        <p:nvSpPr>
          <p:cNvPr id="118" name="Google Shape;118;p2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makes a bond covalent? </a:t>
            </a:r>
            <a:endParaRPr/>
          </a:p>
          <a:p>
            <a:pPr marL="0" lvl="0" indent="0" algn="l" rtl="0">
              <a:spcBef>
                <a:spcPts val="1600"/>
              </a:spcBef>
              <a:spcAft>
                <a:spcPts val="0"/>
              </a:spcAft>
              <a:buNone/>
            </a:pPr>
            <a:endParaRPr/>
          </a:p>
          <a:p>
            <a:pPr marL="0" lvl="0" indent="0" algn="l" rtl="0">
              <a:spcBef>
                <a:spcPts val="1600"/>
              </a:spcBef>
              <a:spcAft>
                <a:spcPts val="1600"/>
              </a:spcAft>
              <a:buNone/>
            </a:pPr>
            <a:r>
              <a:rPr lang="en" b="1"/>
              <a:t>If the valence electrons are shared.</a:t>
            </a:r>
            <a:r>
              <a:rPr lang="en" i="1"/>
              <a:t> </a:t>
            </a:r>
            <a:endParaRPr i="1"/>
          </a:p>
        </p:txBody>
      </p:sp>
      <p:pic>
        <p:nvPicPr>
          <p:cNvPr id="119" name="Google Shape;119;p21"/>
          <p:cNvPicPr preferRelativeResize="0"/>
          <p:nvPr/>
        </p:nvPicPr>
        <p:blipFill>
          <a:blip r:embed="rId3">
            <a:alphaModFix/>
          </a:blip>
          <a:stretch>
            <a:fillRect/>
          </a:stretch>
        </p:blipFill>
        <p:spPr>
          <a:xfrm>
            <a:off x="6264025" y="70850"/>
            <a:ext cx="2926200" cy="1463100"/>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On-screen Show (16:9)</PresentationFormat>
  <Paragraphs>324</Paragraphs>
  <Slides>81</Slides>
  <Notes>81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Source Code Pro</vt:lpstr>
      <vt:lpstr>Oswald</vt:lpstr>
      <vt:lpstr>Playfair Display</vt:lpstr>
      <vt:lpstr>Modern Writer</vt:lpstr>
      <vt:lpstr>Daily Review Topics Unit 1</vt:lpstr>
      <vt:lpstr>Atoms, Electrons, Isotopes</vt:lpstr>
      <vt:lpstr>Atoms, Electrons, Isotopes</vt:lpstr>
      <vt:lpstr>Atoms, Electrons, Isotopes continued</vt:lpstr>
      <vt:lpstr>Atoms, Electrons, Isotopes continued</vt:lpstr>
      <vt:lpstr>Atoms, Electrons, Isotopes</vt:lpstr>
      <vt:lpstr>Atoms, Electrons, Isotopes</vt:lpstr>
      <vt:lpstr>Bonds</vt:lpstr>
      <vt:lpstr>Bonds</vt:lpstr>
      <vt:lpstr>Bonds</vt:lpstr>
      <vt:lpstr>Bonds</vt:lpstr>
      <vt:lpstr>Bonds</vt:lpstr>
      <vt:lpstr>Bonds</vt:lpstr>
      <vt:lpstr>Bonds</vt:lpstr>
      <vt:lpstr>Bonds</vt:lpstr>
      <vt:lpstr>Bonds</vt:lpstr>
      <vt:lpstr>Bonds</vt:lpstr>
      <vt:lpstr>Bonds</vt:lpstr>
      <vt:lpstr>Bonds</vt:lpstr>
      <vt:lpstr>Bonds</vt:lpstr>
      <vt:lpstr>Bonds</vt:lpstr>
      <vt:lpstr>Bonds </vt:lpstr>
      <vt:lpstr>Bonds </vt:lpstr>
      <vt:lpstr>Bonds </vt:lpstr>
      <vt:lpstr>Bonds </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Water/pH and Buffers</vt:lpstr>
      <vt:lpstr>Functional Groups</vt:lpstr>
      <vt:lpstr>Functional Groups</vt:lpstr>
      <vt:lpstr>Functional Groups</vt:lpstr>
      <vt:lpstr>Functional Groups</vt:lpstr>
      <vt:lpstr>Functional Groups</vt:lpstr>
      <vt:lpstr>Functional Groups</vt:lpstr>
      <vt:lpstr>Functional Groups</vt:lpstr>
      <vt:lpstr>Functional Groups</vt:lpstr>
      <vt:lpstr>Proteins</vt:lpstr>
      <vt:lpstr>Proteins</vt:lpstr>
      <vt:lpstr>Proteins</vt:lpstr>
      <vt:lpstr>Proteins</vt:lpstr>
      <vt:lpstr>Proteins</vt:lpstr>
      <vt:lpstr>Proteins</vt:lpstr>
      <vt:lpstr>Proteins</vt:lpstr>
      <vt:lpstr>Proteins</vt:lpstr>
      <vt:lpstr>Proteins</vt:lpstr>
      <vt:lpstr>Proteins</vt:lpstr>
      <vt:lpstr>Nucleic Acids</vt:lpstr>
      <vt:lpstr>Nucleic Acids</vt:lpstr>
      <vt:lpstr>Nucleic Acids</vt:lpstr>
      <vt:lpstr>Nucleic Acids</vt:lpstr>
      <vt:lpstr>Nucleic Acids</vt:lpstr>
      <vt:lpstr>Nucleic Acids</vt:lpstr>
      <vt:lpstr>Nucleic Acids</vt:lpstr>
      <vt:lpstr>Nucleic Acids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Review Topics Unit 1</dc:title>
  <cp:lastModifiedBy>Tiffany Jones</cp:lastModifiedBy>
  <cp:revision>1</cp:revision>
  <dcterms:modified xsi:type="dcterms:W3CDTF">2021-01-15T20:59:23Z</dcterms:modified>
</cp:coreProperties>
</file>